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3" r:id="rId1"/>
  </p:sldMasterIdLst>
  <p:notesMasterIdLst>
    <p:notesMasterId r:id="rId37"/>
  </p:notesMasterIdLst>
  <p:handoutMasterIdLst>
    <p:handoutMasterId r:id="rId38"/>
  </p:handoutMasterIdLst>
  <p:sldIdLst>
    <p:sldId id="260"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1pPr>
    <a:lvl2pPr marL="457200"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2pPr>
    <a:lvl3pPr marL="914400"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3pPr>
    <a:lvl4pPr marL="1371600"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4pPr>
    <a:lvl5pPr marL="1828800" algn="l" rtl="0" fontAlgn="base">
      <a:spcBef>
        <a:spcPct val="0"/>
      </a:spcBef>
      <a:spcAft>
        <a:spcPct val="0"/>
      </a:spcAft>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5pPr>
    <a:lvl6pPr marL="2286000" algn="l" defTabSz="914400" rtl="0" eaLnBrk="1" latinLnBrk="0" hangingPunct="1">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6pPr>
    <a:lvl7pPr marL="2743200" algn="l" defTabSz="914400" rtl="0" eaLnBrk="1" latinLnBrk="0" hangingPunct="1">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7pPr>
    <a:lvl8pPr marL="3200400" algn="l" defTabSz="914400" rtl="0" eaLnBrk="1" latinLnBrk="0" hangingPunct="1">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8pPr>
    <a:lvl9pPr marL="3657600" algn="l" defTabSz="914400" rtl="0" eaLnBrk="1" latinLnBrk="0" hangingPunct="1">
      <a:defRPr sz="2400" kern="1200">
        <a:solidFill>
          <a:schemeClr val="bg1"/>
        </a:solidFill>
        <a:latin typeface="Times New Roman" pitchFamily="18" charset="0"/>
        <a:ea typeface="ＭＳ Ｐゴシック" pitchFamily="50" charset="-128"/>
        <a:cs typeface="Times New Roman" pitchFamily="18" charset="0"/>
        <a:sym typeface="Symbol" pitchFamily="18"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CC66"/>
    <a:srgbClr val="CC00CC"/>
    <a:srgbClr val="0033CC"/>
    <a:srgbClr val="FF9900"/>
    <a:srgbClr val="0080FF"/>
    <a:srgbClr val="FFFFFF"/>
    <a:srgbClr val="0000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06" autoAdjust="0"/>
  </p:normalViewPr>
  <p:slideViewPr>
    <p:cSldViewPr>
      <p:cViewPr varScale="1">
        <p:scale>
          <a:sx n="59" d="100"/>
          <a:sy n="59" d="100"/>
        </p:scale>
        <p:origin x="-138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5" Type="http://schemas.openxmlformats.org/officeDocument/2006/relationships/image" Target="../media/image52.wmf"/><Relationship Id="rId4" Type="http://schemas.openxmlformats.org/officeDocument/2006/relationships/image" Target="../media/image5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5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5" Type="http://schemas.openxmlformats.org/officeDocument/2006/relationships/image" Target="../media/image64.wmf"/><Relationship Id="rId4" Type="http://schemas.openxmlformats.org/officeDocument/2006/relationships/image" Target="../media/image6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6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71.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6" Type="http://schemas.openxmlformats.org/officeDocument/2006/relationships/image" Target="../media/image77.wmf"/><Relationship Id="rId5" Type="http://schemas.openxmlformats.org/officeDocument/2006/relationships/image" Target="../media/image76.wmf"/><Relationship Id="rId4" Type="http://schemas.openxmlformats.org/officeDocument/2006/relationships/image" Target="../media/image7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Arial" charset="0"/>
              </a:defRPr>
            </a:lvl1pPr>
          </a:lstStyle>
          <a:p>
            <a:endParaRPr lang="en-US"/>
          </a:p>
        </p:txBody>
      </p:sp>
      <p:sp>
        <p:nvSpPr>
          <p:cNvPr id="317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Arial" charset="0"/>
              </a:defRPr>
            </a:lvl1pPr>
          </a:lstStyle>
          <a:p>
            <a:endParaRPr lang="en-US"/>
          </a:p>
        </p:txBody>
      </p:sp>
      <p:sp>
        <p:nvSpPr>
          <p:cNvPr id="317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Arial" charset="0"/>
              </a:defRPr>
            </a:lvl1pPr>
          </a:lstStyle>
          <a:p>
            <a:endParaRPr lang="en-US"/>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Arial" charset="0"/>
              </a:defRPr>
            </a:lvl1pPr>
          </a:lstStyle>
          <a:p>
            <a:fld id="{774543E8-FC73-4FDA-AFB8-F481CE009FA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solidFill>
                  <a:schemeClr val="tx1"/>
                </a:solidFill>
                <a:latin typeface="Arial" charset="0"/>
              </a:defRPr>
            </a:lvl1pPr>
          </a:lstStyle>
          <a:p>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Arial" charset="0"/>
              </a:defRPr>
            </a:lvl1pPr>
          </a:lstStyle>
          <a:p>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solidFill>
                  <a:schemeClr val="tx1"/>
                </a:solidFill>
                <a:latin typeface="Arial" charset="0"/>
              </a:defRPr>
            </a:lvl1pPr>
          </a:lstStyle>
          <a:p>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Arial" charset="0"/>
              </a:defRPr>
            </a:lvl1pPr>
          </a:lstStyle>
          <a:p>
            <a:fld id="{E2CEBE50-D5C7-437F-9707-E4C25C27A07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50"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50"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50"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50"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4113" name="Rectangle 81"/>
          <p:cNvSpPr>
            <a:spLocks noChangeArrowheads="1"/>
          </p:cNvSpPr>
          <p:nvPr/>
        </p:nvSpPr>
        <p:spPr bwMode="auto">
          <a:xfrm>
            <a:off x="0" y="0"/>
            <a:ext cx="9144000" cy="6858000"/>
          </a:xfrm>
          <a:prstGeom prst="rect">
            <a:avLst/>
          </a:prstGeom>
          <a:solidFill>
            <a:schemeClr val="accent1"/>
          </a:solidFill>
          <a:ln w="9525">
            <a:noFill/>
            <a:miter lim="800000"/>
            <a:headEnd/>
            <a:tailEnd/>
          </a:ln>
        </p:spPr>
        <p:txBody>
          <a:bodyPr wrap="none" anchor="ctr"/>
          <a:lstStyle/>
          <a:p>
            <a:endParaRPr lang="en-US"/>
          </a:p>
        </p:txBody>
      </p:sp>
      <p:sp>
        <p:nvSpPr>
          <p:cNvPr id="44104" name="Rectangle 72"/>
          <p:cNvSpPr>
            <a:spLocks noChangeArrowheads="1"/>
          </p:cNvSpPr>
          <p:nvPr/>
        </p:nvSpPr>
        <p:spPr bwMode="auto">
          <a:xfrm>
            <a:off x="609600" y="0"/>
            <a:ext cx="8534400" cy="2667000"/>
          </a:xfrm>
          <a:prstGeom prst="rect">
            <a:avLst/>
          </a:prstGeom>
          <a:solidFill>
            <a:srgbClr val="0080FF"/>
          </a:solidFill>
          <a:ln w="9525">
            <a:noFill/>
            <a:miter lim="800000"/>
            <a:headEnd/>
            <a:tailEnd/>
          </a:ln>
        </p:spPr>
        <p:txBody>
          <a:bodyPr wrap="none" anchor="ctr"/>
          <a:lstStyle/>
          <a:p>
            <a:endParaRPr lang="en-US"/>
          </a:p>
        </p:txBody>
      </p:sp>
      <p:sp>
        <p:nvSpPr>
          <p:cNvPr id="44099" name="Rectangle 67"/>
          <p:cNvSpPr>
            <a:spLocks noGrp="1" noChangeArrowheads="1"/>
          </p:cNvSpPr>
          <p:nvPr>
            <p:ph type="ctrTitle" sz="quarter"/>
          </p:nvPr>
        </p:nvSpPr>
        <p:spPr>
          <a:xfrm>
            <a:off x="971550" y="836613"/>
            <a:ext cx="7486650" cy="1692275"/>
          </a:xfrm>
        </p:spPr>
        <p:txBody>
          <a:bodyPr/>
          <a:lstStyle>
            <a:lvl1pPr>
              <a:defRPr sz="4000"/>
            </a:lvl1pPr>
          </a:lstStyle>
          <a:p>
            <a:r>
              <a:rPr lang="en-US"/>
              <a:t>PROGRAM III</a:t>
            </a:r>
          </a:p>
        </p:txBody>
      </p:sp>
      <p:sp>
        <p:nvSpPr>
          <p:cNvPr id="44100" name="Rectangle 68"/>
          <p:cNvSpPr>
            <a:spLocks noGrp="1" noChangeArrowheads="1"/>
          </p:cNvSpPr>
          <p:nvPr>
            <p:ph type="subTitle" sz="quarter" idx="1"/>
          </p:nvPr>
        </p:nvSpPr>
        <p:spPr>
          <a:xfrm>
            <a:off x="3124200" y="2895600"/>
            <a:ext cx="5334000" cy="1863725"/>
          </a:xfrm>
        </p:spPr>
        <p:txBody>
          <a:bodyPr/>
          <a:lstStyle>
            <a:lvl1pPr marL="0" indent="0">
              <a:buFont typeface="Wingdings" pitchFamily="2" charset="2"/>
              <a:buNone/>
              <a:defRPr/>
            </a:lvl1pPr>
          </a:lstStyle>
          <a:p>
            <a:endParaRPr lang="en-US"/>
          </a:p>
        </p:txBody>
      </p:sp>
      <p:sp>
        <p:nvSpPr>
          <p:cNvPr id="44101" name="Rectangle 69"/>
          <p:cNvSpPr>
            <a:spLocks noGrp="1" noChangeArrowheads="1"/>
          </p:cNvSpPr>
          <p:nvPr>
            <p:ph type="dt" sz="quarter" idx="2"/>
          </p:nvPr>
        </p:nvSpPr>
        <p:spPr>
          <a:xfrm>
            <a:off x="685800" y="6248400"/>
            <a:ext cx="1905000" cy="457200"/>
          </a:xfrm>
        </p:spPr>
        <p:txBody>
          <a:bodyPr/>
          <a:lstStyle>
            <a:lvl1pPr>
              <a:defRPr>
                <a:latin typeface="Helvetica" pitchFamily="34" charset="0"/>
              </a:defRPr>
            </a:lvl1pPr>
          </a:lstStyle>
          <a:p>
            <a:endParaRPr lang="en-US"/>
          </a:p>
        </p:txBody>
      </p:sp>
      <p:sp>
        <p:nvSpPr>
          <p:cNvPr id="44102" name="Rectangle 70"/>
          <p:cNvSpPr>
            <a:spLocks noGrp="1" noChangeArrowheads="1"/>
          </p:cNvSpPr>
          <p:nvPr>
            <p:ph type="ftr" sz="quarter" idx="3"/>
          </p:nvPr>
        </p:nvSpPr>
        <p:spPr>
          <a:xfrm>
            <a:off x="3124200" y="6248400"/>
            <a:ext cx="2895600" cy="457200"/>
          </a:xfrm>
        </p:spPr>
        <p:txBody>
          <a:bodyPr/>
          <a:lstStyle>
            <a:lvl1pPr>
              <a:defRPr>
                <a:latin typeface="Helvetica" pitchFamily="34" charset="0"/>
              </a:defRPr>
            </a:lvl1pPr>
          </a:lstStyle>
          <a:p>
            <a:endParaRPr lang="en-US"/>
          </a:p>
        </p:txBody>
      </p:sp>
      <p:sp>
        <p:nvSpPr>
          <p:cNvPr id="44103" name="Rectangle 71"/>
          <p:cNvSpPr>
            <a:spLocks noGrp="1" noChangeArrowheads="1"/>
          </p:cNvSpPr>
          <p:nvPr>
            <p:ph type="sldNum" sz="quarter" idx="4"/>
          </p:nvPr>
        </p:nvSpPr>
        <p:spPr>
          <a:xfrm>
            <a:off x="6553200" y="6248400"/>
            <a:ext cx="1905000" cy="457200"/>
          </a:xfrm>
        </p:spPr>
        <p:txBody>
          <a:bodyPr/>
          <a:lstStyle>
            <a:lvl1pPr>
              <a:defRPr>
                <a:latin typeface="Helvetica" pitchFamily="34" charset="0"/>
              </a:defRPr>
            </a:lvl1pPr>
          </a:lstStyle>
          <a:p>
            <a:r>
              <a:rPr lang="en-US"/>
              <a:t>1</a:t>
            </a:r>
          </a:p>
        </p:txBody>
      </p:sp>
      <p:sp>
        <p:nvSpPr>
          <p:cNvPr id="44105" name="Rectangle 73"/>
          <p:cNvSpPr>
            <a:spLocks noChangeArrowheads="1"/>
          </p:cNvSpPr>
          <p:nvPr/>
        </p:nvSpPr>
        <p:spPr bwMode="auto">
          <a:xfrm>
            <a:off x="0" y="0"/>
            <a:ext cx="381000" cy="2667000"/>
          </a:xfrm>
          <a:prstGeom prst="rect">
            <a:avLst/>
          </a:prstGeom>
          <a:solidFill>
            <a:srgbClr val="FF00FF"/>
          </a:solidFill>
          <a:ln w="9525">
            <a:noFill/>
            <a:miter lim="800000"/>
            <a:headEnd/>
            <a:tailEnd/>
          </a:ln>
        </p:spPr>
        <p:txBody>
          <a:bodyPr wrap="none" anchor="ctr"/>
          <a:lstStyle/>
          <a:p>
            <a:endParaRPr lang="en-US"/>
          </a:p>
        </p:txBody>
      </p:sp>
      <p:sp>
        <p:nvSpPr>
          <p:cNvPr id="44106" name="Rectangle 74"/>
          <p:cNvSpPr>
            <a:spLocks noChangeArrowheads="1"/>
          </p:cNvSpPr>
          <p:nvPr/>
        </p:nvSpPr>
        <p:spPr bwMode="auto">
          <a:xfrm>
            <a:off x="0" y="2895600"/>
            <a:ext cx="381000" cy="3962400"/>
          </a:xfrm>
          <a:prstGeom prst="rect">
            <a:avLst/>
          </a:prstGeom>
          <a:solidFill>
            <a:srgbClr val="CC99FF"/>
          </a:solidFill>
          <a:ln w="9525">
            <a:noFill/>
            <a:miter lim="800000"/>
            <a:headEnd/>
            <a:tailEnd/>
          </a:ln>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E227C0-644B-4EDB-B459-BC192826428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80988"/>
            <a:ext cx="2122488" cy="5695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80988"/>
            <a:ext cx="6219825" cy="5695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7454AA-FAFB-4A09-8963-4D1AD207F5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78BD44-8BDC-41FB-8229-FE9F435B80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B436B0-170E-42C8-8BF2-FC3EF0D9AB0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268413"/>
            <a:ext cx="4130675"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22825" y="1268413"/>
            <a:ext cx="4130675"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B4DE25-3B57-4BEE-BFAB-D953D3E451F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8B4E385-EEEC-42F3-BD84-30D045BB38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2B9FCA-BBA8-4D74-B20C-7FFA309834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9E7020-2C07-4369-AD05-C9245D2D5B4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114661-1FDD-4B51-85A4-D784C5C5FB0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B6EB62-ED57-440A-B192-8E75AEE7580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83" name="Rectangle 75"/>
          <p:cNvSpPr>
            <a:spLocks noChangeArrowheads="1"/>
          </p:cNvSpPr>
          <p:nvPr/>
        </p:nvSpPr>
        <p:spPr bwMode="auto">
          <a:xfrm>
            <a:off x="0" y="0"/>
            <a:ext cx="9144000" cy="6858000"/>
          </a:xfrm>
          <a:prstGeom prst="rect">
            <a:avLst/>
          </a:prstGeom>
          <a:solidFill>
            <a:schemeClr val="accent1"/>
          </a:solidFill>
          <a:ln w="9525">
            <a:noFill/>
            <a:miter lim="800000"/>
            <a:headEnd/>
            <a:tailEnd/>
          </a:ln>
        </p:spPr>
        <p:txBody>
          <a:bodyPr wrap="none" anchor="ctr"/>
          <a:lstStyle/>
          <a:p>
            <a:endParaRPr lang="en-US"/>
          </a:p>
        </p:txBody>
      </p:sp>
      <p:sp>
        <p:nvSpPr>
          <p:cNvPr id="43079" name="Rectangle 71"/>
          <p:cNvSpPr>
            <a:spLocks noChangeArrowheads="1"/>
          </p:cNvSpPr>
          <p:nvPr/>
        </p:nvSpPr>
        <p:spPr bwMode="auto">
          <a:xfrm>
            <a:off x="609600" y="0"/>
            <a:ext cx="8534400" cy="1196975"/>
          </a:xfrm>
          <a:prstGeom prst="rect">
            <a:avLst/>
          </a:prstGeom>
          <a:solidFill>
            <a:srgbClr val="0080FF"/>
          </a:solidFill>
          <a:ln w="9525">
            <a:noFill/>
            <a:miter lim="800000"/>
            <a:headEnd/>
            <a:tailEnd/>
          </a:ln>
        </p:spPr>
        <p:txBody>
          <a:bodyPr wrap="none" anchor="ctr"/>
          <a:lstStyle/>
          <a:p>
            <a:endParaRPr lang="en-US"/>
          </a:p>
        </p:txBody>
      </p:sp>
      <p:sp>
        <p:nvSpPr>
          <p:cNvPr id="43073" name="Rectangle 65"/>
          <p:cNvSpPr>
            <a:spLocks noGrp="1" noChangeArrowheads="1"/>
          </p:cNvSpPr>
          <p:nvPr>
            <p:ph type="title"/>
          </p:nvPr>
        </p:nvSpPr>
        <p:spPr bwMode="auto">
          <a:xfrm>
            <a:off x="871538" y="280988"/>
            <a:ext cx="8162925" cy="7715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3074" name="Rectangle 66"/>
          <p:cNvSpPr>
            <a:spLocks noGrp="1" noChangeArrowheads="1"/>
          </p:cNvSpPr>
          <p:nvPr>
            <p:ph type="body" idx="1"/>
          </p:nvPr>
        </p:nvSpPr>
        <p:spPr bwMode="auto">
          <a:xfrm>
            <a:off x="539750" y="1268413"/>
            <a:ext cx="8413750" cy="4708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75" name="Rectangle 67"/>
          <p:cNvSpPr>
            <a:spLocks noGrp="1" noChangeArrowheads="1"/>
          </p:cNvSpPr>
          <p:nvPr>
            <p:ph type="dt" sz="half" idx="2"/>
          </p:nvPr>
        </p:nvSpPr>
        <p:spPr bwMode="auto">
          <a:xfrm>
            <a:off x="118745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1"/>
                </a:solidFill>
                <a:latin typeface="+mn-lt"/>
              </a:defRPr>
            </a:lvl1pPr>
          </a:lstStyle>
          <a:p>
            <a:endParaRPr lang="en-US"/>
          </a:p>
        </p:txBody>
      </p:sp>
      <p:sp>
        <p:nvSpPr>
          <p:cNvPr id="43076"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1"/>
                </a:solidFill>
                <a:latin typeface="+mn-lt"/>
              </a:defRPr>
            </a:lvl1pPr>
          </a:lstStyle>
          <a:p>
            <a:endParaRPr lang="en-US"/>
          </a:p>
        </p:txBody>
      </p:sp>
      <p:sp>
        <p:nvSpPr>
          <p:cNvPr id="43077"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latin typeface="+mn-lt"/>
              </a:defRPr>
            </a:lvl1pPr>
          </a:lstStyle>
          <a:p>
            <a:fld id="{EA68B4D5-92A6-4EA1-9027-7BAC3785A969}" type="slidenum">
              <a:rPr lang="en-US"/>
              <a:pPr/>
              <a:t>‹#›</a:t>
            </a:fld>
            <a:endParaRPr lang="en-US"/>
          </a:p>
        </p:txBody>
      </p:sp>
      <p:sp>
        <p:nvSpPr>
          <p:cNvPr id="43080" name="Rectangle 72"/>
          <p:cNvSpPr>
            <a:spLocks noChangeArrowheads="1"/>
          </p:cNvSpPr>
          <p:nvPr/>
        </p:nvSpPr>
        <p:spPr bwMode="auto">
          <a:xfrm>
            <a:off x="0" y="0"/>
            <a:ext cx="381000" cy="1196975"/>
          </a:xfrm>
          <a:prstGeom prst="rect">
            <a:avLst/>
          </a:prstGeom>
          <a:solidFill>
            <a:srgbClr val="FF00FF"/>
          </a:solidFill>
          <a:ln w="9525">
            <a:noFill/>
            <a:miter lim="800000"/>
            <a:headEnd/>
            <a:tailEnd/>
          </a:ln>
        </p:spPr>
        <p:txBody>
          <a:bodyPr wrap="none" anchor="ctr"/>
          <a:lstStyle/>
          <a:p>
            <a:endParaRPr lang="en-US"/>
          </a:p>
        </p:txBody>
      </p:sp>
      <p:sp>
        <p:nvSpPr>
          <p:cNvPr id="43081" name="Rectangle 73"/>
          <p:cNvSpPr>
            <a:spLocks noChangeArrowheads="1"/>
          </p:cNvSpPr>
          <p:nvPr/>
        </p:nvSpPr>
        <p:spPr bwMode="auto">
          <a:xfrm>
            <a:off x="0" y="1412875"/>
            <a:ext cx="381000" cy="5445125"/>
          </a:xfrm>
          <a:prstGeom prst="rect">
            <a:avLst/>
          </a:prstGeom>
          <a:solidFill>
            <a:srgbClr val="CC99FF"/>
          </a:solidFill>
          <a:ln w="9525">
            <a:noFill/>
            <a:miter lim="800000"/>
            <a:headEnd/>
            <a:tailEnd/>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fontAlgn="base">
        <a:spcBef>
          <a:spcPct val="0"/>
        </a:spcBef>
        <a:spcAft>
          <a:spcPct val="0"/>
        </a:spcAft>
        <a:defRPr sz="4400">
          <a:solidFill>
            <a:srgbClr val="FFFFFF"/>
          </a:solidFill>
          <a:latin typeface="+mj-lt"/>
          <a:ea typeface="+mj-ea"/>
          <a:cs typeface="+mj-cs"/>
        </a:defRPr>
      </a:lvl1pPr>
      <a:lvl2pPr algn="l" rtl="0" fontAlgn="base">
        <a:spcBef>
          <a:spcPct val="0"/>
        </a:spcBef>
        <a:spcAft>
          <a:spcPct val="0"/>
        </a:spcAft>
        <a:defRPr sz="4400">
          <a:solidFill>
            <a:srgbClr val="FFFFFF"/>
          </a:solidFill>
          <a:latin typeface="Trebuchet MS" pitchFamily="34" charset="0"/>
        </a:defRPr>
      </a:lvl2pPr>
      <a:lvl3pPr algn="l" rtl="0" fontAlgn="base">
        <a:spcBef>
          <a:spcPct val="0"/>
        </a:spcBef>
        <a:spcAft>
          <a:spcPct val="0"/>
        </a:spcAft>
        <a:defRPr sz="4400">
          <a:solidFill>
            <a:srgbClr val="FFFFFF"/>
          </a:solidFill>
          <a:latin typeface="Trebuchet MS" pitchFamily="34" charset="0"/>
        </a:defRPr>
      </a:lvl3pPr>
      <a:lvl4pPr algn="l" rtl="0" fontAlgn="base">
        <a:spcBef>
          <a:spcPct val="0"/>
        </a:spcBef>
        <a:spcAft>
          <a:spcPct val="0"/>
        </a:spcAft>
        <a:defRPr sz="4400">
          <a:solidFill>
            <a:srgbClr val="FFFFFF"/>
          </a:solidFill>
          <a:latin typeface="Trebuchet MS" pitchFamily="34" charset="0"/>
        </a:defRPr>
      </a:lvl4pPr>
      <a:lvl5pPr algn="l" rtl="0" fontAlgn="base">
        <a:spcBef>
          <a:spcPct val="0"/>
        </a:spcBef>
        <a:spcAft>
          <a:spcPct val="0"/>
        </a:spcAft>
        <a:defRPr sz="4400">
          <a:solidFill>
            <a:srgbClr val="FFFFFF"/>
          </a:solidFill>
          <a:latin typeface="Trebuchet MS" pitchFamily="34" charset="0"/>
        </a:defRPr>
      </a:lvl5pPr>
      <a:lvl6pPr marL="457200" algn="l" rtl="0" fontAlgn="base">
        <a:spcBef>
          <a:spcPct val="0"/>
        </a:spcBef>
        <a:spcAft>
          <a:spcPct val="0"/>
        </a:spcAft>
        <a:defRPr sz="4400">
          <a:solidFill>
            <a:srgbClr val="FFFFFF"/>
          </a:solidFill>
          <a:latin typeface="Trebuchet MS" pitchFamily="34" charset="0"/>
        </a:defRPr>
      </a:lvl6pPr>
      <a:lvl7pPr marL="914400" algn="l" rtl="0" fontAlgn="base">
        <a:spcBef>
          <a:spcPct val="0"/>
        </a:spcBef>
        <a:spcAft>
          <a:spcPct val="0"/>
        </a:spcAft>
        <a:defRPr sz="4400">
          <a:solidFill>
            <a:srgbClr val="FFFFFF"/>
          </a:solidFill>
          <a:latin typeface="Trebuchet MS" pitchFamily="34" charset="0"/>
        </a:defRPr>
      </a:lvl7pPr>
      <a:lvl8pPr marL="1371600" algn="l" rtl="0" fontAlgn="base">
        <a:spcBef>
          <a:spcPct val="0"/>
        </a:spcBef>
        <a:spcAft>
          <a:spcPct val="0"/>
        </a:spcAft>
        <a:defRPr sz="4400">
          <a:solidFill>
            <a:srgbClr val="FFFFFF"/>
          </a:solidFill>
          <a:latin typeface="Trebuchet MS" pitchFamily="34" charset="0"/>
        </a:defRPr>
      </a:lvl8pPr>
      <a:lvl9pPr marL="1828800" algn="l" rtl="0" fontAlgn="base">
        <a:spcBef>
          <a:spcPct val="0"/>
        </a:spcBef>
        <a:spcAft>
          <a:spcPct val="0"/>
        </a:spcAft>
        <a:defRPr sz="4400">
          <a:solidFill>
            <a:srgbClr val="FFFFFF"/>
          </a:solidFill>
          <a:latin typeface="Trebuchet MS" pitchFamily="34" charset="0"/>
        </a:defRPr>
      </a:lvl9pPr>
    </p:titleStyle>
    <p:bodyStyle>
      <a:lvl1pPr marL="342900" indent="-342900" algn="l" rtl="0" fontAlgn="base">
        <a:spcBef>
          <a:spcPct val="20000"/>
        </a:spcBef>
        <a:spcAft>
          <a:spcPct val="0"/>
        </a:spcAft>
        <a:buClr>
          <a:srgbClr val="FF00FF"/>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rgbClr val="FF00FF"/>
        </a:buClr>
        <a:buSzPct val="7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rgbClr val="FF00FF"/>
        </a:buClr>
        <a:buFont typeface="Times" pitchFamily="18" charset="0"/>
        <a:buChar char="•"/>
        <a:defRPr sz="2400">
          <a:solidFill>
            <a:schemeClr val="tx1"/>
          </a:solidFill>
          <a:latin typeface="+mn-lt"/>
        </a:defRPr>
      </a:lvl3pPr>
      <a:lvl4pPr marL="1600200" indent="-228600" algn="l" rtl="0" fontAlgn="base">
        <a:spcBef>
          <a:spcPct val="20000"/>
        </a:spcBef>
        <a:spcAft>
          <a:spcPct val="0"/>
        </a:spcAft>
        <a:buClr>
          <a:srgbClr val="FF00FF"/>
        </a:buClr>
        <a:buFont typeface="Times" pitchFamily="18" charset="0"/>
        <a:buChar char="•"/>
        <a:defRPr sz="2000">
          <a:solidFill>
            <a:schemeClr val="tx1"/>
          </a:solidFill>
          <a:latin typeface="+mn-lt"/>
        </a:defRPr>
      </a:lvl4pPr>
      <a:lvl5pPr marL="20574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5pPr>
      <a:lvl6pPr marL="25146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6pPr>
      <a:lvl7pPr marL="29718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7pPr>
      <a:lvl8pPr marL="34290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8pPr>
      <a:lvl9pPr marL="3886200" indent="-228600" algn="l" rtl="0" fontAlgn="base">
        <a:spcBef>
          <a:spcPct val="20000"/>
        </a:spcBef>
        <a:spcAft>
          <a:spcPct val="0"/>
        </a:spcAft>
        <a:buClr>
          <a:srgbClr val="FF00FF"/>
        </a:buClr>
        <a:buSzPct val="85000"/>
        <a:buFont typeface="Times"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audio" Target="../media/audio1.wav"/><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27.png"/><Relationship Id="rId4" Type="http://schemas.openxmlformats.org/officeDocument/2006/relationships/oleObject" Target="../embeddings/oleObject22.bin"/></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image" Target="../media/image31.pn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25.bin"/></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oleObject" Target="../embeddings/oleObject26.bin"/></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audio" Target="../media/audio1.wav"/><Relationship Id="rId7"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audio" Target="../media/audio1.wav"/><Relationship Id="rId7"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5.bin"/><Relationship Id="rId5" Type="http://schemas.openxmlformats.org/officeDocument/2006/relationships/oleObject" Target="../embeddings/oleObject44.bin"/><Relationship Id="rId4" Type="http://schemas.openxmlformats.org/officeDocument/2006/relationships/oleObject" Target="../embeddings/oleObject43.bin"/><Relationship Id="rId9" Type="http://schemas.openxmlformats.org/officeDocument/2006/relationships/oleObject" Target="../embeddings/oleObject48.bin"/></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49.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audio" Target="../media/audio1.wav"/><Relationship Id="rId7"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oleObject" Target="../embeddings/oleObject59.bin"/></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oleObject" Target="../embeddings/oleObject60.bin"/></Relationships>
</file>

<file path=ppt/slides/_rels/slide33.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0.png"/></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1.vml"/><Relationship Id="rId4" Type="http://schemas.openxmlformats.org/officeDocument/2006/relationships/oleObject" Target="../embeddings/oleObject61.bin"/></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65.bin"/><Relationship Id="rId3" Type="http://schemas.openxmlformats.org/officeDocument/2006/relationships/audio" Target="../media/audio1.wav"/><Relationship Id="rId7" Type="http://schemas.openxmlformats.org/officeDocument/2006/relationships/oleObject" Target="../embeddings/oleObject64.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63.bin"/><Relationship Id="rId5" Type="http://schemas.openxmlformats.org/officeDocument/2006/relationships/oleObject" Target="../embeddings/oleObject62.bin"/><Relationship Id="rId10" Type="http://schemas.openxmlformats.org/officeDocument/2006/relationships/oleObject" Target="../embeddings/oleObject67.bin"/><Relationship Id="rId4" Type="http://schemas.openxmlformats.org/officeDocument/2006/relationships/image" Target="../media/image78.jpeg"/><Relationship Id="rId9" Type="http://schemas.openxmlformats.org/officeDocument/2006/relationships/oleObject" Target="../embeddings/oleObject66.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audio" Target="../media/audio1.wav"/><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audio" Target="../media/audio1.wav"/><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audio" Target="../media/audio1.wav"/><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0.png"/><Relationship Id="rId5" Type="http://schemas.openxmlformats.org/officeDocument/2006/relationships/oleObject" Target="../embeddings/oleObject13.bin"/><Relationship Id="rId10" Type="http://schemas.openxmlformats.org/officeDocument/2006/relationships/oleObject" Target="../embeddings/oleObject17.bin"/><Relationship Id="rId4" Type="http://schemas.openxmlformats.org/officeDocument/2006/relationships/oleObject" Target="../embeddings/oleObject12.bin"/><Relationship Id="rId9"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Text Box 4"/>
          <p:cNvSpPr txBox="1">
            <a:spLocks noChangeArrowheads="1"/>
          </p:cNvSpPr>
          <p:nvPr/>
        </p:nvSpPr>
        <p:spPr bwMode="auto">
          <a:xfrm>
            <a:off x="990600" y="3429000"/>
            <a:ext cx="6740525" cy="472373"/>
          </a:xfrm>
          <a:prstGeom prst="rect">
            <a:avLst/>
          </a:prstGeom>
          <a:noFill/>
          <a:ln w="9525">
            <a:noFill/>
            <a:miter lim="800000"/>
            <a:headEnd/>
            <a:tailEnd/>
          </a:ln>
          <a:effectLst/>
        </p:spPr>
        <p:txBody>
          <a:bodyPr>
            <a:spAutoFit/>
          </a:bodyPr>
          <a:lstStyle/>
          <a:p>
            <a:pPr algn="ctr" eaLnBrk="0" hangingPunct="0">
              <a:lnSpc>
                <a:spcPct val="75000"/>
              </a:lnSpc>
              <a:spcBef>
                <a:spcPct val="50000"/>
              </a:spcBef>
            </a:pPr>
            <a:r>
              <a:rPr lang="id-ID" sz="3200" dirty="0" smtClean="0">
                <a:solidFill>
                  <a:srgbClr val="CC00CC"/>
                </a:solidFill>
                <a:latin typeface="Comic Sans MS" pitchFamily="66" charset="0"/>
              </a:rPr>
              <a:t>Difraksi Gelombang EM</a:t>
            </a:r>
            <a:endParaRPr lang="id-ID" sz="3200" dirty="0">
              <a:solidFill>
                <a:srgbClr val="CC00CC"/>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Text Box 2"/>
          <p:cNvSpPr txBox="1">
            <a:spLocks noChangeArrowheads="1"/>
          </p:cNvSpPr>
          <p:nvPr/>
        </p:nvSpPr>
        <p:spPr bwMode="auto">
          <a:xfrm>
            <a:off x="536575" y="757238"/>
            <a:ext cx="2459038" cy="396875"/>
          </a:xfrm>
          <a:prstGeom prst="rect">
            <a:avLst/>
          </a:prstGeom>
          <a:noFill/>
          <a:ln w="9525">
            <a:noFill/>
            <a:miter lim="800000"/>
            <a:headEnd/>
            <a:tailEnd/>
          </a:ln>
          <a:effectLst/>
        </p:spPr>
        <p:txBody>
          <a:bodyPr>
            <a:spAutoFit/>
          </a:bodyPr>
          <a:lstStyle/>
          <a:p>
            <a:pPr algn="just"/>
            <a:r>
              <a:rPr lang="en-US" sz="2000">
                <a:solidFill>
                  <a:schemeClr val="accent1"/>
                </a:solidFill>
              </a:rPr>
              <a:t>Intensitas di </a:t>
            </a:r>
            <a:r>
              <a:rPr lang="en-US" sz="2000" i="1">
                <a:solidFill>
                  <a:schemeClr val="accent1"/>
                </a:solidFill>
              </a:rPr>
              <a:t>P</a:t>
            </a:r>
            <a:r>
              <a:rPr lang="en-US" sz="2000">
                <a:solidFill>
                  <a:schemeClr val="accent1"/>
                </a:solidFill>
              </a:rPr>
              <a:t> adalah</a:t>
            </a:r>
          </a:p>
        </p:txBody>
      </p:sp>
      <p:graphicFrame>
        <p:nvGraphicFramePr>
          <p:cNvPr id="550915" name="Object 3"/>
          <p:cNvGraphicFramePr>
            <a:graphicFrameLocks noChangeAspect="1"/>
          </p:cNvGraphicFramePr>
          <p:nvPr/>
        </p:nvGraphicFramePr>
        <p:xfrm>
          <a:off x="3151188" y="496888"/>
          <a:ext cx="3436937" cy="869950"/>
        </p:xfrm>
        <a:graphic>
          <a:graphicData uri="http://schemas.openxmlformats.org/presentationml/2006/ole">
            <p:oleObj spid="_x0000_s550915" name="Equation" r:id="rId4" imgW="1955520" imgH="495000" progId="Equation.3">
              <p:embed/>
            </p:oleObj>
          </a:graphicData>
        </a:graphic>
      </p:graphicFrame>
      <p:graphicFrame>
        <p:nvGraphicFramePr>
          <p:cNvPr id="550916" name="Rectangle 4"/>
          <p:cNvGraphicFramePr>
            <a:graphicFrameLocks/>
          </p:cNvGraphicFramePr>
          <p:nvPr/>
        </p:nvGraphicFramePr>
        <p:xfrm>
          <a:off x="1790700" y="1454150"/>
          <a:ext cx="6096000" cy="4064000"/>
        </p:xfrm>
        <a:graphic>
          <a:graphicData uri="http://schemas.openxmlformats.org/presentationml/2006/ole">
            <p:oleObj spid="_x0000_s550916" name="Equation" r:id="rId5" imgW="0" imgH="0" progId="Equation.3">
              <p:embed/>
            </p:oleObj>
          </a:graphicData>
        </a:graphic>
      </p:graphicFrame>
      <p:grpSp>
        <p:nvGrpSpPr>
          <p:cNvPr id="550917" name="Group 5"/>
          <p:cNvGrpSpPr>
            <a:grpSpLocks/>
          </p:cNvGrpSpPr>
          <p:nvPr/>
        </p:nvGrpSpPr>
        <p:grpSpPr bwMode="auto">
          <a:xfrm>
            <a:off x="574675" y="1690688"/>
            <a:ext cx="7715250" cy="2162175"/>
            <a:chOff x="362" y="1065"/>
            <a:chExt cx="4860" cy="1362"/>
          </a:xfrm>
        </p:grpSpPr>
        <p:sp>
          <p:nvSpPr>
            <p:cNvPr id="550918" name="Text Box 6"/>
            <p:cNvSpPr txBox="1">
              <a:spLocks noChangeArrowheads="1"/>
            </p:cNvSpPr>
            <p:nvPr/>
          </p:nvSpPr>
          <p:spPr bwMode="auto">
            <a:xfrm>
              <a:off x="362" y="2177"/>
              <a:ext cx="4860" cy="250"/>
            </a:xfrm>
            <a:prstGeom prst="rect">
              <a:avLst/>
            </a:prstGeom>
            <a:noFill/>
            <a:ln w="9525">
              <a:noFill/>
              <a:miter lim="800000"/>
              <a:headEnd/>
              <a:tailEnd/>
            </a:ln>
            <a:effectLst/>
          </p:spPr>
          <p:txBody>
            <a:bodyPr>
              <a:spAutoFit/>
            </a:bodyPr>
            <a:lstStyle/>
            <a:p>
              <a:pPr algn="just"/>
              <a:r>
                <a:rPr lang="en-US" sz="2000"/>
                <a:t> </a:t>
              </a:r>
              <a:r>
                <a:rPr lang="en-US" sz="2000" i="1">
                  <a:solidFill>
                    <a:schemeClr val="tx1"/>
                  </a:solidFill>
                </a:rPr>
                <a:t>I</a:t>
              </a:r>
              <a:r>
                <a:rPr lang="en-US" sz="2000" baseline="-25000">
                  <a:solidFill>
                    <a:schemeClr val="tx1"/>
                  </a:solidFill>
                </a:rPr>
                <a:t>max </a:t>
              </a:r>
              <a:r>
                <a:rPr lang="en-US" sz="2000">
                  <a:solidFill>
                    <a:schemeClr val="tx1"/>
                  </a:solidFill>
                </a:rPr>
                <a:t>adalah intensitas dari frinji terang pusat dimana  = 0 dan   = 0.</a:t>
              </a:r>
              <a:endParaRPr lang="en-US" sz="2000" baseline="-25000">
                <a:solidFill>
                  <a:schemeClr val="tx1"/>
                </a:solidFill>
              </a:endParaRPr>
            </a:p>
          </p:txBody>
        </p:sp>
        <p:grpSp>
          <p:nvGrpSpPr>
            <p:cNvPr id="550919" name="Group 7"/>
            <p:cNvGrpSpPr>
              <a:grpSpLocks/>
            </p:cNvGrpSpPr>
            <p:nvPr/>
          </p:nvGrpSpPr>
          <p:grpSpPr bwMode="auto">
            <a:xfrm>
              <a:off x="506" y="1065"/>
              <a:ext cx="3918" cy="941"/>
              <a:chOff x="506" y="1065"/>
              <a:chExt cx="3918" cy="941"/>
            </a:xfrm>
          </p:grpSpPr>
          <p:sp>
            <p:nvSpPr>
              <p:cNvPr id="550920" name="Text Box 8"/>
              <p:cNvSpPr txBox="1">
                <a:spLocks noChangeArrowheads="1"/>
              </p:cNvSpPr>
              <p:nvPr/>
            </p:nvSpPr>
            <p:spPr bwMode="auto">
              <a:xfrm>
                <a:off x="506" y="1425"/>
                <a:ext cx="422" cy="250"/>
              </a:xfrm>
              <a:prstGeom prst="rect">
                <a:avLst/>
              </a:prstGeom>
              <a:noFill/>
              <a:ln w="9525">
                <a:noFill/>
                <a:miter lim="800000"/>
                <a:headEnd/>
                <a:tailEnd/>
              </a:ln>
              <a:effectLst/>
            </p:spPr>
            <p:txBody>
              <a:bodyPr wrap="none">
                <a:spAutoFit/>
              </a:bodyPr>
              <a:lstStyle/>
              <a:p>
                <a:r>
                  <a:rPr lang="en-US" sz="2000">
                    <a:solidFill>
                      <a:schemeClr val="tx1"/>
                    </a:solidFill>
                  </a:rPr>
                  <a:t>atau</a:t>
                </a:r>
                <a:r>
                  <a:rPr lang="en-US" sz="2000"/>
                  <a:t> </a:t>
                </a:r>
              </a:p>
            </p:txBody>
          </p:sp>
          <p:graphicFrame>
            <p:nvGraphicFramePr>
              <p:cNvPr id="550921" name="Object 9"/>
              <p:cNvGraphicFramePr>
                <a:graphicFrameLocks noChangeAspect="1"/>
              </p:cNvGraphicFramePr>
              <p:nvPr/>
            </p:nvGraphicFramePr>
            <p:xfrm>
              <a:off x="1374" y="1065"/>
              <a:ext cx="3050" cy="941"/>
            </p:xfrm>
            <a:graphic>
              <a:graphicData uri="http://schemas.openxmlformats.org/presentationml/2006/ole">
                <p:oleObj spid="_x0000_s550921" name="Equation" r:id="rId6" imgW="2755800" imgH="850680" progId="Equation.3">
                  <p:embed/>
                </p:oleObj>
              </a:graphicData>
            </a:graphic>
          </p:graphicFrame>
        </p:grpSp>
      </p:grpSp>
      <p:grpSp>
        <p:nvGrpSpPr>
          <p:cNvPr id="550922" name="Group 10"/>
          <p:cNvGrpSpPr>
            <a:grpSpLocks/>
          </p:cNvGrpSpPr>
          <p:nvPr/>
        </p:nvGrpSpPr>
        <p:grpSpPr bwMode="auto">
          <a:xfrm>
            <a:off x="650875" y="4057650"/>
            <a:ext cx="7121525" cy="2381250"/>
            <a:chOff x="434" y="2580"/>
            <a:chExt cx="4486" cy="1500"/>
          </a:xfrm>
        </p:grpSpPr>
        <p:sp>
          <p:nvSpPr>
            <p:cNvPr id="550923" name="Text Box 11"/>
            <p:cNvSpPr txBox="1">
              <a:spLocks noChangeArrowheads="1"/>
            </p:cNvSpPr>
            <p:nvPr/>
          </p:nvSpPr>
          <p:spPr bwMode="auto">
            <a:xfrm>
              <a:off x="434" y="2625"/>
              <a:ext cx="2466" cy="826"/>
            </a:xfrm>
            <a:prstGeom prst="rect">
              <a:avLst/>
            </a:prstGeom>
            <a:noFill/>
            <a:ln w="9525">
              <a:noFill/>
              <a:miter lim="800000"/>
              <a:headEnd/>
              <a:tailEnd/>
            </a:ln>
            <a:effectLst/>
          </p:spPr>
          <p:txBody>
            <a:bodyPr>
              <a:spAutoFit/>
            </a:bodyPr>
            <a:lstStyle/>
            <a:p>
              <a:pPr algn="just"/>
              <a:r>
                <a:rPr lang="en-US" sz="2000">
                  <a:solidFill>
                    <a:schemeClr val="tx1"/>
                  </a:solidFill>
                </a:rPr>
                <a:t>Maksimum sekunder </a:t>
              </a:r>
              <a:r>
                <a:rPr lang="en-US" sz="2000" i="1">
                  <a:solidFill>
                    <a:schemeClr val="tx1"/>
                  </a:solidFill>
                </a:rPr>
                <a:t>I</a:t>
              </a:r>
              <a:r>
                <a:rPr lang="en-US" sz="2000" baseline="-25000">
                  <a:solidFill>
                    <a:schemeClr val="tx1"/>
                  </a:solidFill>
                </a:rPr>
                <a:t>1</a:t>
              </a:r>
              <a:r>
                <a:rPr lang="en-US" sz="2000">
                  <a:solidFill>
                    <a:schemeClr val="tx1"/>
                  </a:solidFill>
                </a:rPr>
                <a:t> terletak antara minimum ke-1 dan ke-2, bersesuaian dengan /2 = 3/2. Sehingga:</a:t>
              </a:r>
            </a:p>
          </p:txBody>
        </p:sp>
        <p:graphicFrame>
          <p:nvGraphicFramePr>
            <p:cNvPr id="550924" name="Object 12"/>
            <p:cNvGraphicFramePr>
              <a:graphicFrameLocks noChangeAspect="1"/>
            </p:cNvGraphicFramePr>
            <p:nvPr/>
          </p:nvGraphicFramePr>
          <p:xfrm>
            <a:off x="520" y="3556"/>
            <a:ext cx="2335" cy="495"/>
          </p:xfrm>
          <a:graphic>
            <a:graphicData uri="http://schemas.openxmlformats.org/presentationml/2006/ole">
              <p:oleObj spid="_x0000_s550924" name="Equation" r:id="rId7" imgW="2273040" imgH="482400" progId="Equation.3">
                <p:embed/>
              </p:oleObj>
            </a:graphicData>
          </a:graphic>
        </p:graphicFrame>
        <p:grpSp>
          <p:nvGrpSpPr>
            <p:cNvPr id="550925" name="Group 13"/>
            <p:cNvGrpSpPr>
              <a:grpSpLocks/>
            </p:cNvGrpSpPr>
            <p:nvPr/>
          </p:nvGrpSpPr>
          <p:grpSpPr bwMode="auto">
            <a:xfrm>
              <a:off x="3012" y="2580"/>
              <a:ext cx="1908" cy="1500"/>
              <a:chOff x="3012" y="2580"/>
              <a:chExt cx="1908" cy="1500"/>
            </a:xfrm>
          </p:grpSpPr>
          <p:sp>
            <p:nvSpPr>
              <p:cNvPr id="550926" name="Rectangle 14"/>
              <p:cNvSpPr>
                <a:spLocks noChangeArrowheads="1"/>
              </p:cNvSpPr>
              <p:nvPr/>
            </p:nvSpPr>
            <p:spPr bwMode="auto">
              <a:xfrm>
                <a:off x="3012" y="2580"/>
                <a:ext cx="1908" cy="1500"/>
              </a:xfrm>
              <a:prstGeom prst="rect">
                <a:avLst/>
              </a:prstGeom>
              <a:solidFill>
                <a:schemeClr val="bg1"/>
              </a:solidFill>
              <a:ln w="9525">
                <a:noFill/>
                <a:miter lim="800000"/>
                <a:headEnd/>
                <a:tailEnd/>
              </a:ln>
              <a:effectLst/>
            </p:spPr>
            <p:txBody>
              <a:bodyPr wrap="none" anchor="ctr"/>
              <a:lstStyle/>
              <a:p>
                <a:endParaRPr lang="en-US"/>
              </a:p>
            </p:txBody>
          </p:sp>
          <p:pic>
            <p:nvPicPr>
              <p:cNvPr id="550927" name="Picture 15" descr="SE38_10A"/>
              <p:cNvPicPr>
                <a:picLocks noChangeAspect="1" noChangeArrowheads="1"/>
              </p:cNvPicPr>
              <p:nvPr/>
            </p:nvPicPr>
            <p:blipFill>
              <a:blip r:embed="rId8"/>
              <a:srcRect t="14375" r="23347" b="18437"/>
              <a:stretch>
                <a:fillRect/>
              </a:stretch>
            </p:blipFill>
            <p:spPr bwMode="auto">
              <a:xfrm>
                <a:off x="3020" y="2609"/>
                <a:ext cx="1891" cy="1243"/>
              </a:xfrm>
              <a:prstGeom prst="rect">
                <a:avLst/>
              </a:prstGeom>
              <a:noFill/>
            </p:spPr>
          </p:pic>
          <p:sp>
            <p:nvSpPr>
              <p:cNvPr id="550928" name="Text Box 16"/>
              <p:cNvSpPr txBox="1">
                <a:spLocks noChangeArrowheads="1"/>
              </p:cNvSpPr>
              <p:nvPr/>
            </p:nvSpPr>
            <p:spPr bwMode="auto">
              <a:xfrm>
                <a:off x="3806" y="3845"/>
                <a:ext cx="264" cy="192"/>
              </a:xfrm>
              <a:prstGeom prst="rect">
                <a:avLst/>
              </a:prstGeom>
              <a:noFill/>
              <a:ln w="9525">
                <a:noFill/>
                <a:miter lim="800000"/>
                <a:headEnd/>
                <a:tailEnd/>
              </a:ln>
              <a:effectLst/>
            </p:spPr>
            <p:txBody>
              <a:bodyPr wrap="none">
                <a:spAutoFit/>
              </a:bodyPr>
              <a:lstStyle/>
              <a:p>
                <a:r>
                  <a:rPr lang="en-US" sz="1400">
                    <a:solidFill>
                      <a:schemeClr val="tx1"/>
                    </a:solidFill>
                  </a:rPr>
                  <a:t>/2</a:t>
                </a:r>
              </a:p>
            </p:txBody>
          </p:sp>
          <p:sp>
            <p:nvSpPr>
              <p:cNvPr id="550929" name="Text Box 17"/>
              <p:cNvSpPr txBox="1">
                <a:spLocks noChangeArrowheads="1"/>
              </p:cNvSpPr>
              <p:nvPr/>
            </p:nvSpPr>
            <p:spPr bwMode="auto">
              <a:xfrm>
                <a:off x="3854" y="3655"/>
                <a:ext cx="172" cy="192"/>
              </a:xfrm>
              <a:prstGeom prst="rect">
                <a:avLst/>
              </a:prstGeom>
              <a:noFill/>
              <a:ln w="9525">
                <a:noFill/>
                <a:miter lim="800000"/>
                <a:headEnd/>
                <a:tailEnd/>
              </a:ln>
              <a:effectLst/>
            </p:spPr>
            <p:txBody>
              <a:bodyPr wrap="none">
                <a:spAutoFit/>
              </a:bodyPr>
              <a:lstStyle/>
              <a:p>
                <a:r>
                  <a:rPr lang="en-US" sz="1400">
                    <a:solidFill>
                      <a:schemeClr val="tx1"/>
                    </a:solidFill>
                  </a:rPr>
                  <a:t>0</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50917"/>
                                        </p:tgtEl>
                                        <p:attrNameLst>
                                          <p:attrName>style.visibility</p:attrName>
                                        </p:attrNameLst>
                                      </p:cBhvr>
                                      <p:to>
                                        <p:strVal val="visible"/>
                                      </p:to>
                                    </p:set>
                                    <p:animEffect transition="in" filter="box(out)">
                                      <p:cBhvr>
                                        <p:cTn id="7" dur="500"/>
                                        <p:tgtEl>
                                          <p:spTgt spid="550917"/>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0922"/>
                                        </p:tgtEl>
                                        <p:attrNameLst>
                                          <p:attrName>style.visibility</p:attrName>
                                        </p:attrNameLst>
                                      </p:cBhvr>
                                      <p:to>
                                        <p:strVal val="visible"/>
                                      </p:to>
                                    </p:set>
                                    <p:animEffect transition="in" filter="box(out)">
                                      <p:cBhvr>
                                        <p:cTn id="12" dur="500"/>
                                        <p:tgtEl>
                                          <p:spTgt spid="550922"/>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Text Box 2"/>
          <p:cNvSpPr txBox="1">
            <a:spLocks noChangeArrowheads="1"/>
          </p:cNvSpPr>
          <p:nvPr/>
        </p:nvSpPr>
        <p:spPr bwMode="auto">
          <a:xfrm>
            <a:off x="611188" y="1196975"/>
            <a:ext cx="7715250" cy="701675"/>
          </a:xfrm>
          <a:prstGeom prst="rect">
            <a:avLst/>
          </a:prstGeom>
          <a:noFill/>
          <a:ln w="9525">
            <a:noFill/>
            <a:miter lim="800000"/>
            <a:headEnd/>
            <a:tailEnd/>
          </a:ln>
          <a:effectLst/>
        </p:spPr>
        <p:txBody>
          <a:bodyPr>
            <a:spAutoFit/>
          </a:bodyPr>
          <a:lstStyle/>
          <a:p>
            <a:pPr algn="just"/>
            <a:r>
              <a:rPr lang="en-US" sz="2000">
                <a:solidFill>
                  <a:schemeClr val="tx1"/>
                </a:solidFill>
              </a:rPr>
              <a:t>Bagaimana medan listrik </a:t>
            </a:r>
            <a:r>
              <a:rPr lang="en-US" sz="2000" i="1">
                <a:solidFill>
                  <a:schemeClr val="tx1"/>
                </a:solidFill>
              </a:rPr>
              <a:t>E</a:t>
            </a:r>
            <a:r>
              <a:rPr lang="en-US" sz="2000" i="1" baseline="-25000">
                <a:solidFill>
                  <a:schemeClr val="tx1"/>
                </a:solidFill>
              </a:rPr>
              <a:t>R</a:t>
            </a:r>
            <a:r>
              <a:rPr lang="en-US" sz="2000">
                <a:solidFill>
                  <a:schemeClr val="tx1"/>
                </a:solidFill>
              </a:rPr>
              <a:t> bervariasi dengan  dapat dilihat dari diagram fasor berikut.</a:t>
            </a:r>
            <a:endParaRPr lang="en-US" sz="2000" baseline="-25000">
              <a:solidFill>
                <a:schemeClr val="tx1"/>
              </a:solidFill>
            </a:endParaRPr>
          </a:p>
        </p:txBody>
      </p:sp>
      <p:pic>
        <p:nvPicPr>
          <p:cNvPr id="551939" name="Picture 3" descr="SE38_08"/>
          <p:cNvPicPr>
            <a:picLocks noChangeAspect="1" noChangeArrowheads="1"/>
          </p:cNvPicPr>
          <p:nvPr/>
        </p:nvPicPr>
        <p:blipFill>
          <a:blip r:embed="rId2"/>
          <a:srcRect t="13126" b="8438"/>
          <a:stretch>
            <a:fillRect/>
          </a:stretch>
        </p:blipFill>
        <p:spPr bwMode="auto">
          <a:xfrm>
            <a:off x="1327150" y="1924050"/>
            <a:ext cx="6799263" cy="4000500"/>
          </a:xfrm>
          <a:prstGeom prst="rect">
            <a:avLst/>
          </a:prstGeom>
          <a:noFill/>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Text Box 2"/>
          <p:cNvSpPr txBox="1">
            <a:spLocks noChangeArrowheads="1"/>
          </p:cNvSpPr>
          <p:nvPr/>
        </p:nvSpPr>
        <p:spPr bwMode="auto">
          <a:xfrm>
            <a:off x="517525" y="231775"/>
            <a:ext cx="4459288" cy="457200"/>
          </a:xfrm>
          <a:prstGeom prst="rect">
            <a:avLst/>
          </a:prstGeom>
          <a:noFill/>
          <a:ln w="9525">
            <a:noFill/>
            <a:miter lim="800000"/>
            <a:headEnd/>
            <a:tailEnd/>
          </a:ln>
          <a:effectLst/>
        </p:spPr>
        <p:txBody>
          <a:bodyPr wrap="none">
            <a:spAutoFit/>
          </a:bodyPr>
          <a:lstStyle/>
          <a:p>
            <a:r>
              <a:rPr lang="en-US" b="1">
                <a:solidFill>
                  <a:schemeClr val="accent1"/>
                </a:solidFill>
              </a:rPr>
              <a:t>Difraksi Fraunhofer celah ganda</a:t>
            </a:r>
          </a:p>
        </p:txBody>
      </p:sp>
      <p:grpSp>
        <p:nvGrpSpPr>
          <p:cNvPr id="552963" name="Group 3"/>
          <p:cNvGrpSpPr>
            <a:grpSpLocks/>
          </p:cNvGrpSpPr>
          <p:nvPr/>
        </p:nvGrpSpPr>
        <p:grpSpPr bwMode="auto">
          <a:xfrm>
            <a:off x="498475" y="757238"/>
            <a:ext cx="8205788" cy="2214562"/>
            <a:chOff x="314" y="477"/>
            <a:chExt cx="5169" cy="1395"/>
          </a:xfrm>
        </p:grpSpPr>
        <p:sp>
          <p:nvSpPr>
            <p:cNvPr id="552964" name="Text Box 4"/>
            <p:cNvSpPr txBox="1">
              <a:spLocks noChangeArrowheads="1"/>
            </p:cNvSpPr>
            <p:nvPr/>
          </p:nvSpPr>
          <p:spPr bwMode="auto">
            <a:xfrm>
              <a:off x="314" y="477"/>
              <a:ext cx="5169" cy="826"/>
            </a:xfrm>
            <a:prstGeom prst="rect">
              <a:avLst/>
            </a:prstGeom>
            <a:noFill/>
            <a:ln w="9525">
              <a:noFill/>
              <a:miter lim="800000"/>
              <a:headEnd/>
              <a:tailEnd/>
            </a:ln>
            <a:effectLst/>
          </p:spPr>
          <p:txBody>
            <a:bodyPr>
              <a:spAutoFit/>
            </a:bodyPr>
            <a:lstStyle/>
            <a:p>
              <a:pPr algn="just"/>
              <a:r>
                <a:rPr lang="en-US" sz="2000">
                  <a:solidFill>
                    <a:schemeClr val="tx1"/>
                  </a:solidFill>
                </a:rPr>
                <a:t>Jika ada 2 celah, difraksi dan interferensi terjadi sekaligus.  Distribusi intensitas karena kombinasi dari kedua efek ini dapat diperoleh dengan menggabungkan 2 fungsi distribusi intensitas yang telah diturunkan sebelumnya. </a:t>
              </a:r>
            </a:p>
          </p:txBody>
        </p:sp>
        <p:grpSp>
          <p:nvGrpSpPr>
            <p:cNvPr id="552965" name="Group 5"/>
            <p:cNvGrpSpPr>
              <a:grpSpLocks/>
            </p:cNvGrpSpPr>
            <p:nvPr/>
          </p:nvGrpSpPr>
          <p:grpSpPr bwMode="auto">
            <a:xfrm>
              <a:off x="1320" y="1176"/>
              <a:ext cx="3108" cy="696"/>
              <a:chOff x="924" y="1428"/>
              <a:chExt cx="3444" cy="900"/>
            </a:xfrm>
          </p:grpSpPr>
          <p:sp>
            <p:nvSpPr>
              <p:cNvPr id="552966" name="Rectangle 6"/>
              <p:cNvSpPr>
                <a:spLocks noChangeArrowheads="1"/>
              </p:cNvSpPr>
              <p:nvPr/>
            </p:nvSpPr>
            <p:spPr bwMode="auto">
              <a:xfrm>
                <a:off x="924" y="1428"/>
                <a:ext cx="3444" cy="900"/>
              </a:xfrm>
              <a:prstGeom prst="rect">
                <a:avLst/>
              </a:prstGeom>
              <a:solidFill>
                <a:schemeClr val="bg1"/>
              </a:solidFill>
              <a:ln w="9525">
                <a:noFill/>
                <a:miter lim="800000"/>
                <a:headEnd/>
                <a:tailEnd/>
              </a:ln>
              <a:effectLst/>
            </p:spPr>
            <p:txBody>
              <a:bodyPr wrap="none" anchor="ctr"/>
              <a:lstStyle/>
              <a:p>
                <a:endParaRPr lang="en-US"/>
              </a:p>
            </p:txBody>
          </p:sp>
          <p:graphicFrame>
            <p:nvGraphicFramePr>
              <p:cNvPr id="552967" name="Object 7"/>
              <p:cNvGraphicFramePr>
                <a:graphicFrameLocks noChangeAspect="1"/>
              </p:cNvGraphicFramePr>
              <p:nvPr/>
            </p:nvGraphicFramePr>
            <p:xfrm>
              <a:off x="1302" y="1449"/>
              <a:ext cx="2806" cy="849"/>
            </p:xfrm>
            <a:graphic>
              <a:graphicData uri="http://schemas.openxmlformats.org/presentationml/2006/ole">
                <p:oleObj spid="_x0000_s552967" name="Equation" r:id="rId4" imgW="3276360" imgH="990360" progId="Equation.3">
                  <p:embed/>
                </p:oleObj>
              </a:graphicData>
            </a:graphic>
          </p:graphicFrame>
        </p:grpSp>
      </p:grpSp>
      <p:grpSp>
        <p:nvGrpSpPr>
          <p:cNvPr id="552968" name="Group 8"/>
          <p:cNvGrpSpPr>
            <a:grpSpLocks/>
          </p:cNvGrpSpPr>
          <p:nvPr/>
        </p:nvGrpSpPr>
        <p:grpSpPr bwMode="auto">
          <a:xfrm>
            <a:off x="865188" y="3159125"/>
            <a:ext cx="7612062" cy="3271838"/>
            <a:chOff x="545" y="1990"/>
            <a:chExt cx="4795" cy="2061"/>
          </a:xfrm>
        </p:grpSpPr>
        <p:pic>
          <p:nvPicPr>
            <p:cNvPr id="552969" name="Picture 9" descr="SE38_11"/>
            <p:cNvPicPr>
              <a:picLocks noChangeAspect="1" noChangeArrowheads="1"/>
            </p:cNvPicPr>
            <p:nvPr/>
          </p:nvPicPr>
          <p:blipFill>
            <a:blip r:embed="rId5"/>
            <a:srcRect t="9375" b="7187"/>
            <a:stretch>
              <a:fillRect/>
            </a:stretch>
          </p:blipFill>
          <p:spPr bwMode="auto">
            <a:xfrm>
              <a:off x="545" y="1990"/>
              <a:ext cx="3091" cy="1934"/>
            </a:xfrm>
            <a:prstGeom prst="rect">
              <a:avLst/>
            </a:prstGeom>
            <a:noFill/>
          </p:spPr>
        </p:pic>
        <p:sp>
          <p:nvSpPr>
            <p:cNvPr id="552970" name="Text Box 10"/>
            <p:cNvSpPr txBox="1">
              <a:spLocks noChangeArrowheads="1"/>
            </p:cNvSpPr>
            <p:nvPr/>
          </p:nvSpPr>
          <p:spPr bwMode="auto">
            <a:xfrm>
              <a:off x="3782" y="2073"/>
              <a:ext cx="1558" cy="1978"/>
            </a:xfrm>
            <a:prstGeom prst="rect">
              <a:avLst/>
            </a:prstGeom>
            <a:noFill/>
            <a:ln w="9525">
              <a:noFill/>
              <a:miter lim="800000"/>
              <a:headEnd/>
              <a:tailEnd/>
            </a:ln>
            <a:effectLst/>
          </p:spPr>
          <p:txBody>
            <a:bodyPr>
              <a:spAutoFit/>
            </a:bodyPr>
            <a:lstStyle/>
            <a:p>
              <a:pPr algn="just"/>
              <a:r>
                <a:rPr lang="en-US" sz="2000">
                  <a:solidFill>
                    <a:schemeClr val="tx1"/>
                  </a:solidFill>
                </a:rPr>
                <a:t>Gambar dari fungsi distribusi intensitas hasil penggabungan ini ( = 650 nm, d = 18 </a:t>
              </a:r>
              <a:r>
                <a:rPr lang="en-US" sz="2000">
                  <a:solidFill>
                    <a:schemeClr val="tx1"/>
                  </a:solidFill>
                  <a:latin typeface="Symbol" pitchFamily="18" charset="2"/>
                </a:rPr>
                <a:t>m</a:t>
              </a:r>
              <a:r>
                <a:rPr lang="en-US" sz="2000">
                  <a:solidFill>
                    <a:schemeClr val="tx1"/>
                  </a:solidFill>
                </a:rPr>
                <a:t>m, a = 3 </a:t>
              </a:r>
              <a:r>
                <a:rPr lang="en-US" sz="2000">
                  <a:solidFill>
                    <a:schemeClr val="tx1"/>
                  </a:solidFill>
                  <a:latin typeface="Symbol" pitchFamily="18" charset="2"/>
                </a:rPr>
                <a:t>m</a:t>
              </a:r>
              <a:r>
                <a:rPr lang="en-US" sz="2000">
                  <a:solidFill>
                    <a:schemeClr val="tx1"/>
                  </a:solidFill>
                </a:rPr>
                <a:t>m) menghasilkan fungsi difraksi yang berlaku sebagai suatu “envelop” bagi fungsi interferensi.</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52963"/>
                                        </p:tgtEl>
                                        <p:attrNameLst>
                                          <p:attrName>style.visibility</p:attrName>
                                        </p:attrNameLst>
                                      </p:cBhvr>
                                      <p:to>
                                        <p:strVal val="visible"/>
                                      </p:to>
                                    </p:set>
                                    <p:animEffect transition="in" filter="box(out)">
                                      <p:cBhvr>
                                        <p:cTn id="7" dur="500"/>
                                        <p:tgtEl>
                                          <p:spTgt spid="552963"/>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2968"/>
                                        </p:tgtEl>
                                        <p:attrNameLst>
                                          <p:attrName>style.visibility</p:attrName>
                                        </p:attrNameLst>
                                      </p:cBhvr>
                                      <p:to>
                                        <p:strVal val="visible"/>
                                      </p:to>
                                    </p:set>
                                    <p:animEffect transition="in" filter="box(out)">
                                      <p:cBhvr>
                                        <p:cTn id="12" dur="500"/>
                                        <p:tgtEl>
                                          <p:spTgt spid="55296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3986" name="Text Box 2"/>
          <p:cNvSpPr txBox="1">
            <a:spLocks noChangeArrowheads="1"/>
          </p:cNvSpPr>
          <p:nvPr/>
        </p:nvSpPr>
        <p:spPr bwMode="auto">
          <a:xfrm>
            <a:off x="708025" y="266700"/>
            <a:ext cx="5265738" cy="579438"/>
          </a:xfrm>
          <a:prstGeom prst="rect">
            <a:avLst/>
          </a:prstGeom>
          <a:noFill/>
          <a:ln w="9525">
            <a:noFill/>
            <a:miter lim="800000"/>
            <a:headEnd/>
            <a:tailEnd/>
          </a:ln>
          <a:effectLst/>
        </p:spPr>
        <p:txBody>
          <a:bodyPr wrap="none">
            <a:spAutoFit/>
          </a:bodyPr>
          <a:lstStyle/>
          <a:p>
            <a:r>
              <a:rPr lang="en-US" sz="3200">
                <a:solidFill>
                  <a:schemeClr val="accent1"/>
                </a:solidFill>
              </a:rPr>
              <a:t>Daya pisah dari peralatan optik</a:t>
            </a:r>
          </a:p>
        </p:txBody>
      </p:sp>
      <p:sp>
        <p:nvSpPr>
          <p:cNvPr id="553987" name="Text Box 3"/>
          <p:cNvSpPr txBox="1">
            <a:spLocks noChangeArrowheads="1"/>
          </p:cNvSpPr>
          <p:nvPr/>
        </p:nvSpPr>
        <p:spPr bwMode="auto">
          <a:xfrm>
            <a:off x="684213" y="1125538"/>
            <a:ext cx="7653337" cy="1616075"/>
          </a:xfrm>
          <a:prstGeom prst="rect">
            <a:avLst/>
          </a:prstGeom>
          <a:noFill/>
          <a:ln w="9525">
            <a:noFill/>
            <a:miter lim="800000"/>
            <a:headEnd/>
            <a:tailEnd/>
          </a:ln>
          <a:effectLst/>
        </p:spPr>
        <p:txBody>
          <a:bodyPr>
            <a:spAutoFit/>
          </a:bodyPr>
          <a:lstStyle/>
          <a:p>
            <a:pPr algn="just"/>
            <a:r>
              <a:rPr lang="en-US" sz="2000">
                <a:solidFill>
                  <a:schemeClr val="tx1"/>
                </a:solidFill>
              </a:rPr>
              <a:t>Suatu sistem optik dikatakan dapat membedakan dua sumber titik jika pola difraksi yang bersesuaian cukup kecil dan masih dapat dibedakan.  Metode numerik untuk mengukur kemampuan sistem untuk membedakan dua titik seperti ini dikenal sebagai daya pisah  (</a:t>
            </a:r>
            <a:r>
              <a:rPr lang="en-US" sz="2000" b="1" i="1">
                <a:solidFill>
                  <a:schemeClr val="tx1"/>
                </a:solidFill>
              </a:rPr>
              <a:t>resolving power)</a:t>
            </a:r>
            <a:r>
              <a:rPr lang="en-US" sz="2000">
                <a:solidFill>
                  <a:schemeClr val="tx1"/>
                </a:solidFill>
              </a:rPr>
              <a:t> atau </a:t>
            </a:r>
            <a:r>
              <a:rPr lang="en-US" sz="2000" b="1" i="1">
                <a:solidFill>
                  <a:schemeClr val="tx1"/>
                </a:solidFill>
              </a:rPr>
              <a:t>resolusi</a:t>
            </a:r>
            <a:r>
              <a:rPr lang="en-US" sz="2000">
                <a:solidFill>
                  <a:schemeClr val="tx1"/>
                </a:solidFill>
              </a:rPr>
              <a:t>.</a:t>
            </a:r>
          </a:p>
        </p:txBody>
      </p:sp>
      <p:pic>
        <p:nvPicPr>
          <p:cNvPr id="553988" name="Picture 4" descr="SE38_13"/>
          <p:cNvPicPr>
            <a:picLocks noChangeAspect="1" noChangeArrowheads="1"/>
          </p:cNvPicPr>
          <p:nvPr/>
        </p:nvPicPr>
        <p:blipFill>
          <a:blip r:embed="rId3"/>
          <a:srcRect l="2196" t="25313" b="20313"/>
          <a:stretch>
            <a:fillRect/>
          </a:stretch>
        </p:blipFill>
        <p:spPr bwMode="auto">
          <a:xfrm>
            <a:off x="1174750" y="2665413"/>
            <a:ext cx="6865938" cy="1963737"/>
          </a:xfrm>
          <a:prstGeom prst="rect">
            <a:avLst/>
          </a:prstGeom>
          <a:noFill/>
        </p:spPr>
      </p:pic>
      <p:grpSp>
        <p:nvGrpSpPr>
          <p:cNvPr id="553989" name="Group 5"/>
          <p:cNvGrpSpPr>
            <a:grpSpLocks/>
          </p:cNvGrpSpPr>
          <p:nvPr/>
        </p:nvGrpSpPr>
        <p:grpSpPr bwMode="auto">
          <a:xfrm>
            <a:off x="1162050" y="4762500"/>
            <a:ext cx="2209800" cy="1801813"/>
            <a:chOff x="732" y="3000"/>
            <a:chExt cx="1392" cy="1135"/>
          </a:xfrm>
        </p:grpSpPr>
        <p:grpSp>
          <p:nvGrpSpPr>
            <p:cNvPr id="553990" name="Group 6"/>
            <p:cNvGrpSpPr>
              <a:grpSpLocks/>
            </p:cNvGrpSpPr>
            <p:nvPr/>
          </p:nvGrpSpPr>
          <p:grpSpPr bwMode="auto">
            <a:xfrm>
              <a:off x="732" y="3000"/>
              <a:ext cx="1392" cy="804"/>
              <a:chOff x="840" y="3240"/>
              <a:chExt cx="1392" cy="804"/>
            </a:xfrm>
          </p:grpSpPr>
          <p:sp>
            <p:nvSpPr>
              <p:cNvPr id="553991" name="Rectangle 7"/>
              <p:cNvSpPr>
                <a:spLocks noChangeArrowheads="1"/>
              </p:cNvSpPr>
              <p:nvPr/>
            </p:nvSpPr>
            <p:spPr bwMode="auto">
              <a:xfrm>
                <a:off x="840" y="3240"/>
                <a:ext cx="1392" cy="804"/>
              </a:xfrm>
              <a:prstGeom prst="rect">
                <a:avLst/>
              </a:prstGeom>
              <a:solidFill>
                <a:srgbClr val="4D4D4D"/>
              </a:solidFill>
              <a:ln w="9525">
                <a:solidFill>
                  <a:schemeClr val="tx1"/>
                </a:solidFill>
                <a:miter lim="800000"/>
                <a:headEnd/>
                <a:tailEnd/>
              </a:ln>
              <a:effectLst/>
            </p:spPr>
            <p:txBody>
              <a:bodyPr wrap="none" anchor="ctr"/>
              <a:lstStyle/>
              <a:p>
                <a:endParaRPr lang="en-US"/>
              </a:p>
            </p:txBody>
          </p:sp>
          <p:sp>
            <p:nvSpPr>
              <p:cNvPr id="553992" name="Oval 8"/>
              <p:cNvSpPr>
                <a:spLocks noChangeArrowheads="1"/>
              </p:cNvSpPr>
              <p:nvPr/>
            </p:nvSpPr>
            <p:spPr bwMode="auto">
              <a:xfrm>
                <a:off x="1025" y="3331"/>
                <a:ext cx="653" cy="645"/>
              </a:xfrm>
              <a:prstGeom prst="ellipse">
                <a:avLst/>
              </a:prstGeom>
              <a:solidFill>
                <a:srgbClr val="969696"/>
              </a:solidFill>
              <a:ln w="9525">
                <a:noFill/>
                <a:round/>
                <a:headEnd/>
                <a:tailEnd/>
              </a:ln>
              <a:effectLst/>
            </p:spPr>
            <p:txBody>
              <a:bodyPr wrap="none" anchor="ctr"/>
              <a:lstStyle/>
              <a:p>
                <a:endParaRPr lang="en-US"/>
              </a:p>
            </p:txBody>
          </p:sp>
          <p:sp>
            <p:nvSpPr>
              <p:cNvPr id="553993" name="Oval 9"/>
              <p:cNvSpPr>
                <a:spLocks noChangeArrowheads="1"/>
              </p:cNvSpPr>
              <p:nvPr/>
            </p:nvSpPr>
            <p:spPr bwMode="auto">
              <a:xfrm>
                <a:off x="1392" y="3331"/>
                <a:ext cx="678" cy="645"/>
              </a:xfrm>
              <a:prstGeom prst="ellipse">
                <a:avLst/>
              </a:prstGeom>
              <a:solidFill>
                <a:srgbClr val="969696"/>
              </a:solidFill>
              <a:ln w="9525">
                <a:noFill/>
                <a:round/>
                <a:headEnd/>
                <a:tailEnd/>
              </a:ln>
              <a:effectLst/>
            </p:spPr>
            <p:txBody>
              <a:bodyPr wrap="none" anchor="ctr"/>
              <a:lstStyle/>
              <a:p>
                <a:endParaRPr lang="en-US"/>
              </a:p>
            </p:txBody>
          </p:sp>
          <p:sp>
            <p:nvSpPr>
              <p:cNvPr id="553994" name="Oval 10"/>
              <p:cNvSpPr>
                <a:spLocks noChangeArrowheads="1"/>
              </p:cNvSpPr>
              <p:nvPr/>
            </p:nvSpPr>
            <p:spPr bwMode="auto">
              <a:xfrm>
                <a:off x="1484" y="3422"/>
                <a:ext cx="506" cy="475"/>
              </a:xfrm>
              <a:prstGeom prst="ellipse">
                <a:avLst/>
              </a:prstGeom>
              <a:solidFill>
                <a:srgbClr val="777777"/>
              </a:solidFill>
              <a:ln w="9525">
                <a:noFill/>
                <a:round/>
                <a:headEnd/>
                <a:tailEnd/>
              </a:ln>
              <a:effectLst/>
            </p:spPr>
            <p:txBody>
              <a:bodyPr wrap="none" anchor="ctr"/>
              <a:lstStyle/>
              <a:p>
                <a:endParaRPr lang="en-US"/>
              </a:p>
            </p:txBody>
          </p:sp>
          <p:sp>
            <p:nvSpPr>
              <p:cNvPr id="553995" name="Oval 11"/>
              <p:cNvSpPr>
                <a:spLocks noChangeArrowheads="1"/>
              </p:cNvSpPr>
              <p:nvPr/>
            </p:nvSpPr>
            <p:spPr bwMode="auto">
              <a:xfrm>
                <a:off x="1093" y="3409"/>
                <a:ext cx="506" cy="476"/>
              </a:xfrm>
              <a:prstGeom prst="ellipse">
                <a:avLst/>
              </a:prstGeom>
              <a:solidFill>
                <a:srgbClr val="777777"/>
              </a:solidFill>
              <a:ln w="9525">
                <a:noFill/>
                <a:round/>
                <a:headEnd/>
                <a:tailEnd/>
              </a:ln>
              <a:effectLst/>
            </p:spPr>
            <p:txBody>
              <a:bodyPr wrap="none" anchor="ctr"/>
              <a:lstStyle/>
              <a:p>
                <a:endParaRPr lang="en-US"/>
              </a:p>
            </p:txBody>
          </p:sp>
          <p:sp>
            <p:nvSpPr>
              <p:cNvPr id="553996" name="Oval 12"/>
              <p:cNvSpPr>
                <a:spLocks noChangeArrowheads="1"/>
              </p:cNvSpPr>
              <p:nvPr/>
            </p:nvSpPr>
            <p:spPr bwMode="auto">
              <a:xfrm>
                <a:off x="1162" y="3478"/>
                <a:ext cx="356" cy="340"/>
              </a:xfrm>
              <a:prstGeom prst="ellipse">
                <a:avLst/>
              </a:prstGeom>
              <a:gradFill rotWithShape="0">
                <a:gsLst>
                  <a:gs pos="0">
                    <a:schemeClr val="bg1"/>
                  </a:gs>
                  <a:gs pos="100000">
                    <a:schemeClr val="bg1">
                      <a:gamma/>
                      <a:shade val="63529"/>
                      <a:invGamma/>
                    </a:schemeClr>
                  </a:gs>
                </a:gsLst>
                <a:path path="shape">
                  <a:fillToRect l="50000" t="50000" r="50000" b="50000"/>
                </a:path>
              </a:gradFill>
              <a:ln w="76200">
                <a:noFill/>
                <a:round/>
                <a:headEnd/>
                <a:tailEnd/>
              </a:ln>
              <a:effectLst/>
            </p:spPr>
            <p:txBody>
              <a:bodyPr wrap="none" anchor="ctr"/>
              <a:lstStyle/>
              <a:p>
                <a:endParaRPr lang="en-US"/>
              </a:p>
            </p:txBody>
          </p:sp>
          <p:sp>
            <p:nvSpPr>
              <p:cNvPr id="553997" name="Oval 13"/>
              <p:cNvSpPr>
                <a:spLocks noChangeArrowheads="1"/>
              </p:cNvSpPr>
              <p:nvPr/>
            </p:nvSpPr>
            <p:spPr bwMode="auto">
              <a:xfrm>
                <a:off x="1577" y="3490"/>
                <a:ext cx="356" cy="340"/>
              </a:xfrm>
              <a:prstGeom prst="ellipse">
                <a:avLst/>
              </a:prstGeom>
              <a:gradFill rotWithShape="0">
                <a:gsLst>
                  <a:gs pos="0">
                    <a:schemeClr val="bg1"/>
                  </a:gs>
                  <a:gs pos="100000">
                    <a:schemeClr val="bg1">
                      <a:gamma/>
                      <a:shade val="69804"/>
                      <a:invGamma/>
                    </a:schemeClr>
                  </a:gs>
                </a:gsLst>
                <a:path path="shape">
                  <a:fillToRect l="50000" t="50000" r="50000" b="50000"/>
                </a:path>
              </a:gradFill>
              <a:ln w="76200">
                <a:noFill/>
                <a:round/>
                <a:headEnd/>
                <a:tailEnd/>
              </a:ln>
              <a:effectLst/>
            </p:spPr>
            <p:txBody>
              <a:bodyPr wrap="none" anchor="ctr"/>
              <a:lstStyle/>
              <a:p>
                <a:endParaRPr lang="en-US"/>
              </a:p>
            </p:txBody>
          </p:sp>
        </p:grpSp>
        <p:sp>
          <p:nvSpPr>
            <p:cNvPr id="553998" name="Text Box 14"/>
            <p:cNvSpPr txBox="1">
              <a:spLocks noChangeArrowheads="1"/>
            </p:cNvSpPr>
            <p:nvPr/>
          </p:nvSpPr>
          <p:spPr bwMode="auto">
            <a:xfrm>
              <a:off x="998" y="3885"/>
              <a:ext cx="1007" cy="250"/>
            </a:xfrm>
            <a:prstGeom prst="rect">
              <a:avLst/>
            </a:prstGeom>
            <a:noFill/>
            <a:ln w="9525">
              <a:noFill/>
              <a:miter lim="800000"/>
              <a:headEnd/>
              <a:tailEnd/>
            </a:ln>
            <a:effectLst/>
          </p:spPr>
          <p:txBody>
            <a:bodyPr wrap="none">
              <a:spAutoFit/>
            </a:bodyPr>
            <a:lstStyle/>
            <a:p>
              <a:r>
                <a:rPr lang="en-US" sz="2000"/>
                <a:t>Well resolved</a:t>
              </a:r>
            </a:p>
          </p:txBody>
        </p:sp>
      </p:grpSp>
      <p:grpSp>
        <p:nvGrpSpPr>
          <p:cNvPr id="553999" name="Group 15"/>
          <p:cNvGrpSpPr>
            <a:grpSpLocks/>
          </p:cNvGrpSpPr>
          <p:nvPr/>
        </p:nvGrpSpPr>
        <p:grpSpPr bwMode="auto">
          <a:xfrm>
            <a:off x="3505200" y="4762500"/>
            <a:ext cx="2209800" cy="1801813"/>
            <a:chOff x="2208" y="3000"/>
            <a:chExt cx="1392" cy="1135"/>
          </a:xfrm>
        </p:grpSpPr>
        <p:sp>
          <p:nvSpPr>
            <p:cNvPr id="554000" name="Rectangle 16"/>
            <p:cNvSpPr>
              <a:spLocks noChangeArrowheads="1"/>
            </p:cNvSpPr>
            <p:nvPr/>
          </p:nvSpPr>
          <p:spPr bwMode="auto">
            <a:xfrm>
              <a:off x="2208" y="3000"/>
              <a:ext cx="1392" cy="804"/>
            </a:xfrm>
            <a:prstGeom prst="rect">
              <a:avLst/>
            </a:prstGeom>
            <a:solidFill>
              <a:srgbClr val="4D4D4D"/>
            </a:solidFill>
            <a:ln w="9525">
              <a:solidFill>
                <a:schemeClr val="tx1"/>
              </a:solidFill>
              <a:miter lim="800000"/>
              <a:headEnd/>
              <a:tailEnd/>
            </a:ln>
            <a:effectLst/>
          </p:spPr>
          <p:txBody>
            <a:bodyPr wrap="none" anchor="ctr"/>
            <a:lstStyle/>
            <a:p>
              <a:endParaRPr lang="en-US"/>
            </a:p>
          </p:txBody>
        </p:sp>
        <p:sp>
          <p:nvSpPr>
            <p:cNvPr id="554001" name="Oval 17"/>
            <p:cNvSpPr>
              <a:spLocks noChangeArrowheads="1"/>
            </p:cNvSpPr>
            <p:nvPr/>
          </p:nvSpPr>
          <p:spPr bwMode="auto">
            <a:xfrm>
              <a:off x="2453" y="3079"/>
              <a:ext cx="605" cy="645"/>
            </a:xfrm>
            <a:prstGeom prst="ellipse">
              <a:avLst/>
            </a:prstGeom>
            <a:solidFill>
              <a:srgbClr val="969696"/>
            </a:solidFill>
            <a:ln w="9525">
              <a:noFill/>
              <a:round/>
              <a:headEnd/>
              <a:tailEnd/>
            </a:ln>
            <a:effectLst/>
          </p:spPr>
          <p:txBody>
            <a:bodyPr wrap="none" anchor="ctr"/>
            <a:lstStyle/>
            <a:p>
              <a:endParaRPr lang="en-US"/>
            </a:p>
          </p:txBody>
        </p:sp>
        <p:sp>
          <p:nvSpPr>
            <p:cNvPr id="554002" name="Oval 18"/>
            <p:cNvSpPr>
              <a:spLocks noChangeArrowheads="1"/>
            </p:cNvSpPr>
            <p:nvPr/>
          </p:nvSpPr>
          <p:spPr bwMode="auto">
            <a:xfrm>
              <a:off x="2676" y="3079"/>
              <a:ext cx="678" cy="645"/>
            </a:xfrm>
            <a:prstGeom prst="ellipse">
              <a:avLst/>
            </a:prstGeom>
            <a:solidFill>
              <a:srgbClr val="969696"/>
            </a:solidFill>
            <a:ln w="9525">
              <a:noFill/>
              <a:round/>
              <a:headEnd/>
              <a:tailEnd/>
            </a:ln>
            <a:effectLst/>
          </p:spPr>
          <p:txBody>
            <a:bodyPr wrap="none" anchor="ctr"/>
            <a:lstStyle/>
            <a:p>
              <a:endParaRPr lang="en-US"/>
            </a:p>
          </p:txBody>
        </p:sp>
        <p:sp>
          <p:nvSpPr>
            <p:cNvPr id="554003" name="Oval 19"/>
            <p:cNvSpPr>
              <a:spLocks noChangeArrowheads="1"/>
            </p:cNvSpPr>
            <p:nvPr/>
          </p:nvSpPr>
          <p:spPr bwMode="auto">
            <a:xfrm>
              <a:off x="2744" y="3146"/>
              <a:ext cx="530" cy="499"/>
            </a:xfrm>
            <a:prstGeom prst="ellipse">
              <a:avLst/>
            </a:prstGeom>
            <a:solidFill>
              <a:srgbClr val="777777"/>
            </a:solidFill>
            <a:ln w="9525">
              <a:noFill/>
              <a:round/>
              <a:headEnd/>
              <a:tailEnd/>
            </a:ln>
            <a:effectLst/>
          </p:spPr>
          <p:txBody>
            <a:bodyPr wrap="none" anchor="ctr"/>
            <a:lstStyle/>
            <a:p>
              <a:endParaRPr lang="en-US"/>
            </a:p>
          </p:txBody>
        </p:sp>
        <p:sp>
          <p:nvSpPr>
            <p:cNvPr id="554004" name="Oval 20"/>
            <p:cNvSpPr>
              <a:spLocks noChangeArrowheads="1"/>
            </p:cNvSpPr>
            <p:nvPr/>
          </p:nvSpPr>
          <p:spPr bwMode="auto">
            <a:xfrm>
              <a:off x="2521" y="3169"/>
              <a:ext cx="506" cy="464"/>
            </a:xfrm>
            <a:prstGeom prst="ellipse">
              <a:avLst/>
            </a:prstGeom>
            <a:solidFill>
              <a:srgbClr val="777777"/>
            </a:solidFill>
            <a:ln w="9525">
              <a:noFill/>
              <a:round/>
              <a:headEnd/>
              <a:tailEnd/>
            </a:ln>
            <a:effectLst/>
          </p:spPr>
          <p:txBody>
            <a:bodyPr wrap="none" anchor="ctr"/>
            <a:lstStyle/>
            <a:p>
              <a:endParaRPr lang="en-US"/>
            </a:p>
          </p:txBody>
        </p:sp>
        <p:sp>
          <p:nvSpPr>
            <p:cNvPr id="554005" name="Oval 21"/>
            <p:cNvSpPr>
              <a:spLocks noChangeArrowheads="1"/>
            </p:cNvSpPr>
            <p:nvPr/>
          </p:nvSpPr>
          <p:spPr bwMode="auto">
            <a:xfrm>
              <a:off x="2590" y="3226"/>
              <a:ext cx="368" cy="340"/>
            </a:xfrm>
            <a:prstGeom prst="ellipse">
              <a:avLst/>
            </a:prstGeom>
            <a:solidFill>
              <a:srgbClr val="DDDDDD"/>
            </a:solidFill>
            <a:ln w="76200">
              <a:noFill/>
              <a:round/>
              <a:headEnd/>
              <a:tailEnd/>
            </a:ln>
            <a:effectLst/>
          </p:spPr>
          <p:txBody>
            <a:bodyPr wrap="none" anchor="ctr"/>
            <a:lstStyle/>
            <a:p>
              <a:endParaRPr lang="en-US"/>
            </a:p>
          </p:txBody>
        </p:sp>
        <p:sp>
          <p:nvSpPr>
            <p:cNvPr id="554006" name="Oval 22"/>
            <p:cNvSpPr>
              <a:spLocks noChangeArrowheads="1"/>
            </p:cNvSpPr>
            <p:nvPr/>
          </p:nvSpPr>
          <p:spPr bwMode="auto">
            <a:xfrm>
              <a:off x="2849" y="3226"/>
              <a:ext cx="356" cy="340"/>
            </a:xfrm>
            <a:prstGeom prst="ellipse">
              <a:avLst/>
            </a:prstGeom>
            <a:solidFill>
              <a:srgbClr val="DDDDDD"/>
            </a:solidFill>
            <a:ln w="76200">
              <a:noFill/>
              <a:round/>
              <a:headEnd/>
              <a:tailEnd/>
            </a:ln>
            <a:effectLst/>
          </p:spPr>
          <p:txBody>
            <a:bodyPr wrap="none" anchor="ctr"/>
            <a:lstStyle/>
            <a:p>
              <a:endParaRPr lang="en-US"/>
            </a:p>
          </p:txBody>
        </p:sp>
        <p:sp>
          <p:nvSpPr>
            <p:cNvPr id="554007" name="Text Box 23"/>
            <p:cNvSpPr txBox="1">
              <a:spLocks noChangeArrowheads="1"/>
            </p:cNvSpPr>
            <p:nvPr/>
          </p:nvSpPr>
          <p:spPr bwMode="auto">
            <a:xfrm>
              <a:off x="2390" y="3885"/>
              <a:ext cx="945" cy="250"/>
            </a:xfrm>
            <a:prstGeom prst="rect">
              <a:avLst/>
            </a:prstGeom>
            <a:noFill/>
            <a:ln w="9525">
              <a:noFill/>
              <a:miter lim="800000"/>
              <a:headEnd/>
              <a:tailEnd/>
            </a:ln>
            <a:effectLst/>
          </p:spPr>
          <p:txBody>
            <a:bodyPr wrap="none">
              <a:spAutoFit/>
            </a:bodyPr>
            <a:lstStyle/>
            <a:p>
              <a:r>
                <a:rPr lang="en-US" sz="2000"/>
                <a:t>Just resolved</a:t>
              </a:r>
            </a:p>
          </p:txBody>
        </p:sp>
      </p:grpSp>
      <p:grpSp>
        <p:nvGrpSpPr>
          <p:cNvPr id="554008" name="Group 24"/>
          <p:cNvGrpSpPr>
            <a:grpSpLocks/>
          </p:cNvGrpSpPr>
          <p:nvPr/>
        </p:nvGrpSpPr>
        <p:grpSpPr bwMode="auto">
          <a:xfrm>
            <a:off x="5772150" y="4762500"/>
            <a:ext cx="2209800" cy="1801813"/>
            <a:chOff x="3636" y="3000"/>
            <a:chExt cx="1392" cy="1135"/>
          </a:xfrm>
        </p:grpSpPr>
        <p:sp>
          <p:nvSpPr>
            <p:cNvPr id="554009" name="Rectangle 25"/>
            <p:cNvSpPr>
              <a:spLocks noChangeArrowheads="1"/>
            </p:cNvSpPr>
            <p:nvPr/>
          </p:nvSpPr>
          <p:spPr bwMode="auto">
            <a:xfrm>
              <a:off x="3636" y="3000"/>
              <a:ext cx="1392" cy="804"/>
            </a:xfrm>
            <a:prstGeom prst="rect">
              <a:avLst/>
            </a:prstGeom>
            <a:solidFill>
              <a:srgbClr val="4D4D4D"/>
            </a:solidFill>
            <a:ln w="9525">
              <a:solidFill>
                <a:schemeClr val="tx1"/>
              </a:solidFill>
              <a:miter lim="800000"/>
              <a:headEnd/>
              <a:tailEnd/>
            </a:ln>
            <a:effectLst/>
          </p:spPr>
          <p:txBody>
            <a:bodyPr wrap="none" anchor="ctr"/>
            <a:lstStyle/>
            <a:p>
              <a:endParaRPr lang="en-US"/>
            </a:p>
          </p:txBody>
        </p:sp>
        <p:sp>
          <p:nvSpPr>
            <p:cNvPr id="554010" name="Oval 26"/>
            <p:cNvSpPr>
              <a:spLocks noChangeArrowheads="1"/>
            </p:cNvSpPr>
            <p:nvPr/>
          </p:nvSpPr>
          <p:spPr bwMode="auto">
            <a:xfrm>
              <a:off x="3941" y="3079"/>
              <a:ext cx="653" cy="645"/>
            </a:xfrm>
            <a:prstGeom prst="ellipse">
              <a:avLst/>
            </a:prstGeom>
            <a:solidFill>
              <a:srgbClr val="969696"/>
            </a:solidFill>
            <a:ln w="9525">
              <a:noFill/>
              <a:round/>
              <a:headEnd/>
              <a:tailEnd/>
            </a:ln>
            <a:effectLst/>
          </p:spPr>
          <p:txBody>
            <a:bodyPr wrap="none" anchor="ctr"/>
            <a:lstStyle/>
            <a:p>
              <a:endParaRPr lang="en-US"/>
            </a:p>
          </p:txBody>
        </p:sp>
        <p:sp>
          <p:nvSpPr>
            <p:cNvPr id="554011" name="Oval 27"/>
            <p:cNvSpPr>
              <a:spLocks noChangeArrowheads="1"/>
            </p:cNvSpPr>
            <p:nvPr/>
          </p:nvSpPr>
          <p:spPr bwMode="auto">
            <a:xfrm>
              <a:off x="4020" y="3079"/>
              <a:ext cx="678" cy="645"/>
            </a:xfrm>
            <a:prstGeom prst="ellipse">
              <a:avLst/>
            </a:prstGeom>
            <a:solidFill>
              <a:srgbClr val="969696"/>
            </a:solidFill>
            <a:ln w="9525">
              <a:noFill/>
              <a:round/>
              <a:headEnd/>
              <a:tailEnd/>
            </a:ln>
            <a:effectLst/>
          </p:spPr>
          <p:txBody>
            <a:bodyPr wrap="none" anchor="ctr"/>
            <a:lstStyle/>
            <a:p>
              <a:endParaRPr lang="en-US"/>
            </a:p>
          </p:txBody>
        </p:sp>
        <p:sp>
          <p:nvSpPr>
            <p:cNvPr id="554012" name="Oval 28"/>
            <p:cNvSpPr>
              <a:spLocks noChangeArrowheads="1"/>
            </p:cNvSpPr>
            <p:nvPr/>
          </p:nvSpPr>
          <p:spPr bwMode="auto">
            <a:xfrm>
              <a:off x="4100" y="3170"/>
              <a:ext cx="506" cy="475"/>
            </a:xfrm>
            <a:prstGeom prst="ellipse">
              <a:avLst/>
            </a:prstGeom>
            <a:solidFill>
              <a:srgbClr val="777777"/>
            </a:solidFill>
            <a:ln w="9525">
              <a:noFill/>
              <a:round/>
              <a:headEnd/>
              <a:tailEnd/>
            </a:ln>
            <a:effectLst/>
          </p:spPr>
          <p:txBody>
            <a:bodyPr wrap="none" anchor="ctr"/>
            <a:lstStyle/>
            <a:p>
              <a:endParaRPr lang="en-US"/>
            </a:p>
          </p:txBody>
        </p:sp>
        <p:sp>
          <p:nvSpPr>
            <p:cNvPr id="554013" name="Oval 29"/>
            <p:cNvSpPr>
              <a:spLocks noChangeArrowheads="1"/>
            </p:cNvSpPr>
            <p:nvPr/>
          </p:nvSpPr>
          <p:spPr bwMode="auto">
            <a:xfrm>
              <a:off x="4033" y="3169"/>
              <a:ext cx="506" cy="476"/>
            </a:xfrm>
            <a:prstGeom prst="ellipse">
              <a:avLst/>
            </a:prstGeom>
            <a:solidFill>
              <a:srgbClr val="777777"/>
            </a:solidFill>
            <a:ln w="9525">
              <a:noFill/>
              <a:round/>
              <a:headEnd/>
              <a:tailEnd/>
            </a:ln>
            <a:effectLst/>
          </p:spPr>
          <p:txBody>
            <a:bodyPr wrap="none" anchor="ctr"/>
            <a:lstStyle/>
            <a:p>
              <a:endParaRPr lang="en-US"/>
            </a:p>
          </p:txBody>
        </p:sp>
        <p:sp>
          <p:nvSpPr>
            <p:cNvPr id="554014" name="Oval 30"/>
            <p:cNvSpPr>
              <a:spLocks noChangeArrowheads="1"/>
            </p:cNvSpPr>
            <p:nvPr/>
          </p:nvSpPr>
          <p:spPr bwMode="auto">
            <a:xfrm>
              <a:off x="4138" y="3238"/>
              <a:ext cx="356" cy="340"/>
            </a:xfrm>
            <a:prstGeom prst="ellipse">
              <a:avLst/>
            </a:prstGeom>
            <a:gradFill rotWithShape="0">
              <a:gsLst>
                <a:gs pos="0">
                  <a:schemeClr val="bg1"/>
                </a:gs>
                <a:gs pos="100000">
                  <a:schemeClr val="bg1">
                    <a:gamma/>
                    <a:shade val="94118"/>
                    <a:invGamma/>
                  </a:schemeClr>
                </a:gs>
              </a:gsLst>
              <a:path path="shape">
                <a:fillToRect l="50000" t="50000" r="50000" b="50000"/>
              </a:path>
            </a:gradFill>
            <a:ln w="76200">
              <a:noFill/>
              <a:round/>
              <a:headEnd/>
              <a:tailEnd/>
            </a:ln>
            <a:effectLst/>
          </p:spPr>
          <p:txBody>
            <a:bodyPr wrap="none" anchor="ctr"/>
            <a:lstStyle/>
            <a:p>
              <a:endParaRPr lang="en-US"/>
            </a:p>
          </p:txBody>
        </p:sp>
        <p:sp>
          <p:nvSpPr>
            <p:cNvPr id="554015" name="Oval 31"/>
            <p:cNvSpPr>
              <a:spLocks noChangeArrowheads="1"/>
            </p:cNvSpPr>
            <p:nvPr/>
          </p:nvSpPr>
          <p:spPr bwMode="auto">
            <a:xfrm>
              <a:off x="4169" y="3238"/>
              <a:ext cx="356" cy="340"/>
            </a:xfrm>
            <a:prstGeom prst="ellipse">
              <a:avLst/>
            </a:prstGeom>
            <a:gradFill rotWithShape="0">
              <a:gsLst>
                <a:gs pos="0">
                  <a:schemeClr val="bg1"/>
                </a:gs>
                <a:gs pos="100000">
                  <a:schemeClr val="bg1">
                    <a:gamma/>
                    <a:shade val="94118"/>
                    <a:invGamma/>
                  </a:schemeClr>
                </a:gs>
              </a:gsLst>
              <a:path path="shape">
                <a:fillToRect l="50000" t="50000" r="50000" b="50000"/>
              </a:path>
            </a:gradFill>
            <a:ln w="76200">
              <a:noFill/>
              <a:round/>
              <a:headEnd/>
              <a:tailEnd/>
            </a:ln>
            <a:effectLst/>
          </p:spPr>
          <p:txBody>
            <a:bodyPr wrap="none" anchor="ctr"/>
            <a:lstStyle/>
            <a:p>
              <a:endParaRPr lang="en-US"/>
            </a:p>
          </p:txBody>
        </p:sp>
        <p:sp>
          <p:nvSpPr>
            <p:cNvPr id="554016" name="Text Box 32"/>
            <p:cNvSpPr txBox="1">
              <a:spLocks noChangeArrowheads="1"/>
            </p:cNvSpPr>
            <p:nvPr/>
          </p:nvSpPr>
          <p:spPr bwMode="auto">
            <a:xfrm>
              <a:off x="3878" y="3885"/>
              <a:ext cx="937" cy="250"/>
            </a:xfrm>
            <a:prstGeom prst="rect">
              <a:avLst/>
            </a:prstGeom>
            <a:noFill/>
            <a:ln w="9525">
              <a:noFill/>
              <a:miter lim="800000"/>
              <a:headEnd/>
              <a:tailEnd/>
            </a:ln>
            <a:effectLst/>
          </p:spPr>
          <p:txBody>
            <a:bodyPr wrap="none">
              <a:spAutoFit/>
            </a:bodyPr>
            <a:lstStyle/>
            <a:p>
              <a:r>
                <a:rPr lang="en-US" sz="2000"/>
                <a:t>Not resolved</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box(out)">
                                      <p:cBhvr>
                                        <p:cTn id="7" dur="500"/>
                                        <p:tgtEl>
                                          <p:spTgt spid="55398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3988"/>
                                        </p:tgtEl>
                                        <p:attrNameLst>
                                          <p:attrName>style.visibility</p:attrName>
                                        </p:attrNameLst>
                                      </p:cBhvr>
                                      <p:to>
                                        <p:strVal val="visible"/>
                                      </p:to>
                                    </p:set>
                                    <p:animEffect transition="in" filter="box(out)">
                                      <p:cBhvr>
                                        <p:cTn id="12" dur="500"/>
                                        <p:tgtEl>
                                          <p:spTgt spid="553988"/>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53989"/>
                                        </p:tgtEl>
                                        <p:attrNameLst>
                                          <p:attrName>style.visibility</p:attrName>
                                        </p:attrNameLst>
                                      </p:cBhvr>
                                      <p:to>
                                        <p:strVal val="visible"/>
                                      </p:to>
                                    </p:set>
                                    <p:animEffect transition="in" filter="box(out)">
                                      <p:cBhvr>
                                        <p:cTn id="17" dur="500"/>
                                        <p:tgtEl>
                                          <p:spTgt spid="553989"/>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53999"/>
                                        </p:tgtEl>
                                        <p:attrNameLst>
                                          <p:attrName>style.visibility</p:attrName>
                                        </p:attrNameLst>
                                      </p:cBhvr>
                                      <p:to>
                                        <p:strVal val="visible"/>
                                      </p:to>
                                    </p:set>
                                    <p:animEffect transition="in" filter="box(out)">
                                      <p:cBhvr>
                                        <p:cTn id="22" dur="500"/>
                                        <p:tgtEl>
                                          <p:spTgt spid="553999"/>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554008"/>
                                        </p:tgtEl>
                                        <p:attrNameLst>
                                          <p:attrName>style.visibility</p:attrName>
                                        </p:attrNameLst>
                                      </p:cBhvr>
                                      <p:to>
                                        <p:strVal val="visible"/>
                                      </p:to>
                                    </p:set>
                                    <p:animEffect transition="in" filter="box(out)">
                                      <p:cBhvr>
                                        <p:cTn id="27" dur="500"/>
                                        <p:tgtEl>
                                          <p:spTgt spid="554008"/>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5010" name="Text Box 2"/>
          <p:cNvSpPr txBox="1">
            <a:spLocks noChangeArrowheads="1"/>
          </p:cNvSpPr>
          <p:nvPr/>
        </p:nvSpPr>
        <p:spPr bwMode="auto">
          <a:xfrm>
            <a:off x="914400" y="282575"/>
            <a:ext cx="3017838" cy="579438"/>
          </a:xfrm>
          <a:prstGeom prst="rect">
            <a:avLst/>
          </a:prstGeom>
          <a:noFill/>
          <a:ln w="9525">
            <a:noFill/>
            <a:miter lim="800000"/>
            <a:headEnd/>
            <a:tailEnd/>
          </a:ln>
          <a:effectLst/>
        </p:spPr>
        <p:txBody>
          <a:bodyPr wrap="none">
            <a:spAutoFit/>
          </a:bodyPr>
          <a:lstStyle/>
          <a:p>
            <a:r>
              <a:rPr lang="en-US" sz="3200">
                <a:solidFill>
                  <a:schemeClr val="accent1"/>
                </a:solidFill>
              </a:rPr>
              <a:t>Kriteria Rayleigh</a:t>
            </a:r>
          </a:p>
        </p:txBody>
      </p:sp>
      <p:sp>
        <p:nvSpPr>
          <p:cNvPr id="555011" name="Text Box 3"/>
          <p:cNvSpPr txBox="1">
            <a:spLocks noChangeArrowheads="1"/>
          </p:cNvSpPr>
          <p:nvPr/>
        </p:nvSpPr>
        <p:spPr bwMode="auto">
          <a:xfrm>
            <a:off x="755650" y="1268413"/>
            <a:ext cx="7462838" cy="1552575"/>
          </a:xfrm>
          <a:prstGeom prst="rect">
            <a:avLst/>
          </a:prstGeom>
          <a:noFill/>
          <a:ln w="9525">
            <a:noFill/>
            <a:miter lim="800000"/>
            <a:headEnd/>
            <a:tailEnd/>
          </a:ln>
          <a:effectLst/>
        </p:spPr>
        <p:txBody>
          <a:bodyPr>
            <a:spAutoFit/>
          </a:bodyPr>
          <a:lstStyle/>
          <a:p>
            <a:pPr algn="just"/>
            <a:r>
              <a:rPr lang="en-US">
                <a:solidFill>
                  <a:schemeClr val="tx1"/>
                </a:solidFill>
              </a:rPr>
              <a:t>Jika maksimum pusat dari suatu pola difraksi jatuh pada minimum pertama dari pola difraksi yang lain, pola-pola ini dikatakan mulai dapat dipisahkan.  Batas kondisi resolusi ini dikenal sebagai </a:t>
            </a:r>
            <a:r>
              <a:rPr lang="en-US" i="1">
                <a:solidFill>
                  <a:schemeClr val="tx1"/>
                </a:solidFill>
              </a:rPr>
              <a:t>Kriteria Rayleigh</a:t>
            </a:r>
          </a:p>
        </p:txBody>
      </p:sp>
      <p:grpSp>
        <p:nvGrpSpPr>
          <p:cNvPr id="555012" name="Group 4"/>
          <p:cNvGrpSpPr>
            <a:grpSpLocks/>
          </p:cNvGrpSpPr>
          <p:nvPr/>
        </p:nvGrpSpPr>
        <p:grpSpPr bwMode="auto">
          <a:xfrm>
            <a:off x="2362200" y="2895600"/>
            <a:ext cx="4267200" cy="2895600"/>
            <a:chOff x="1488" y="2016"/>
            <a:chExt cx="2688" cy="1824"/>
          </a:xfrm>
        </p:grpSpPr>
        <p:sp>
          <p:nvSpPr>
            <p:cNvPr id="555013" name="Line 5"/>
            <p:cNvSpPr>
              <a:spLocks noChangeShapeType="1"/>
            </p:cNvSpPr>
            <p:nvPr/>
          </p:nvSpPr>
          <p:spPr bwMode="auto">
            <a:xfrm>
              <a:off x="3024" y="2016"/>
              <a:ext cx="0" cy="1824"/>
            </a:xfrm>
            <a:prstGeom prst="line">
              <a:avLst/>
            </a:prstGeom>
            <a:noFill/>
            <a:ln w="28575">
              <a:solidFill>
                <a:srgbClr val="33CC33"/>
              </a:solidFill>
              <a:prstDash val="sysDot"/>
              <a:round/>
              <a:headEnd/>
              <a:tailEnd/>
            </a:ln>
            <a:effectLst/>
          </p:spPr>
          <p:txBody>
            <a:bodyPr/>
            <a:lstStyle/>
            <a:p>
              <a:endParaRPr lang="en-US"/>
            </a:p>
          </p:txBody>
        </p:sp>
        <p:grpSp>
          <p:nvGrpSpPr>
            <p:cNvPr id="555014" name="Group 6"/>
            <p:cNvGrpSpPr>
              <a:grpSpLocks/>
            </p:cNvGrpSpPr>
            <p:nvPr/>
          </p:nvGrpSpPr>
          <p:grpSpPr bwMode="auto">
            <a:xfrm>
              <a:off x="1872" y="2064"/>
              <a:ext cx="2304" cy="1744"/>
              <a:chOff x="2688" y="2016"/>
              <a:chExt cx="2304" cy="1744"/>
            </a:xfrm>
          </p:grpSpPr>
          <p:sp>
            <p:nvSpPr>
              <p:cNvPr id="555015" name="Freeform 7"/>
              <p:cNvSpPr>
                <a:spLocks/>
              </p:cNvSpPr>
              <p:nvPr/>
            </p:nvSpPr>
            <p:spPr bwMode="auto">
              <a:xfrm>
                <a:off x="3840" y="2016"/>
                <a:ext cx="1152" cy="1744"/>
              </a:xfrm>
              <a:custGeom>
                <a:avLst/>
                <a:gdLst/>
                <a:ahLst/>
                <a:cxnLst>
                  <a:cxn ang="0">
                    <a:pos x="0" y="0"/>
                  </a:cxn>
                  <a:cxn ang="0">
                    <a:pos x="96" y="288"/>
                  </a:cxn>
                  <a:cxn ang="0">
                    <a:pos x="192" y="1440"/>
                  </a:cxn>
                  <a:cxn ang="0">
                    <a:pos x="384" y="1728"/>
                  </a:cxn>
                  <a:cxn ang="0">
                    <a:pos x="576" y="1536"/>
                  </a:cxn>
                  <a:cxn ang="0">
                    <a:pos x="768" y="1728"/>
                  </a:cxn>
                  <a:cxn ang="0">
                    <a:pos x="960" y="1632"/>
                  </a:cxn>
                  <a:cxn ang="0">
                    <a:pos x="1152" y="1728"/>
                  </a:cxn>
                </a:cxnLst>
                <a:rect l="0" t="0" r="r" b="b"/>
                <a:pathLst>
                  <a:path w="1152" h="1744">
                    <a:moveTo>
                      <a:pt x="0" y="0"/>
                    </a:moveTo>
                    <a:cubicBezTo>
                      <a:pt x="32" y="24"/>
                      <a:pt x="64" y="48"/>
                      <a:pt x="96" y="288"/>
                    </a:cubicBezTo>
                    <a:cubicBezTo>
                      <a:pt x="128" y="528"/>
                      <a:pt x="144" y="1200"/>
                      <a:pt x="192" y="1440"/>
                    </a:cubicBezTo>
                    <a:cubicBezTo>
                      <a:pt x="240" y="1680"/>
                      <a:pt x="320" y="1712"/>
                      <a:pt x="384" y="1728"/>
                    </a:cubicBezTo>
                    <a:cubicBezTo>
                      <a:pt x="448" y="1744"/>
                      <a:pt x="512" y="1536"/>
                      <a:pt x="576" y="1536"/>
                    </a:cubicBezTo>
                    <a:cubicBezTo>
                      <a:pt x="640" y="1536"/>
                      <a:pt x="704" y="1712"/>
                      <a:pt x="768" y="1728"/>
                    </a:cubicBezTo>
                    <a:cubicBezTo>
                      <a:pt x="832" y="1744"/>
                      <a:pt x="896" y="1632"/>
                      <a:pt x="960" y="1632"/>
                    </a:cubicBezTo>
                    <a:cubicBezTo>
                      <a:pt x="1024" y="1632"/>
                      <a:pt x="1088" y="1680"/>
                      <a:pt x="1152" y="1728"/>
                    </a:cubicBezTo>
                  </a:path>
                </a:pathLst>
              </a:custGeom>
              <a:noFill/>
              <a:ln w="28575" cmpd="sng">
                <a:solidFill>
                  <a:srgbClr val="FFCC00"/>
                </a:solidFill>
                <a:round/>
                <a:headEnd/>
                <a:tailEnd/>
              </a:ln>
              <a:effectLst/>
            </p:spPr>
            <p:txBody>
              <a:bodyPr/>
              <a:lstStyle/>
              <a:p>
                <a:endParaRPr lang="en-US"/>
              </a:p>
            </p:txBody>
          </p:sp>
          <p:sp>
            <p:nvSpPr>
              <p:cNvPr id="555016" name="Freeform 8"/>
              <p:cNvSpPr>
                <a:spLocks/>
              </p:cNvSpPr>
              <p:nvPr/>
            </p:nvSpPr>
            <p:spPr bwMode="auto">
              <a:xfrm flipH="1">
                <a:off x="2688" y="2016"/>
                <a:ext cx="1152" cy="1744"/>
              </a:xfrm>
              <a:custGeom>
                <a:avLst/>
                <a:gdLst/>
                <a:ahLst/>
                <a:cxnLst>
                  <a:cxn ang="0">
                    <a:pos x="0" y="0"/>
                  </a:cxn>
                  <a:cxn ang="0">
                    <a:pos x="96" y="288"/>
                  </a:cxn>
                  <a:cxn ang="0">
                    <a:pos x="192" y="1440"/>
                  </a:cxn>
                  <a:cxn ang="0">
                    <a:pos x="384" y="1728"/>
                  </a:cxn>
                  <a:cxn ang="0">
                    <a:pos x="576" y="1536"/>
                  </a:cxn>
                  <a:cxn ang="0">
                    <a:pos x="768" y="1728"/>
                  </a:cxn>
                  <a:cxn ang="0">
                    <a:pos x="960" y="1632"/>
                  </a:cxn>
                  <a:cxn ang="0">
                    <a:pos x="1152" y="1728"/>
                  </a:cxn>
                </a:cxnLst>
                <a:rect l="0" t="0" r="r" b="b"/>
                <a:pathLst>
                  <a:path w="1152" h="1744">
                    <a:moveTo>
                      <a:pt x="0" y="0"/>
                    </a:moveTo>
                    <a:cubicBezTo>
                      <a:pt x="32" y="24"/>
                      <a:pt x="64" y="48"/>
                      <a:pt x="96" y="288"/>
                    </a:cubicBezTo>
                    <a:cubicBezTo>
                      <a:pt x="128" y="528"/>
                      <a:pt x="144" y="1200"/>
                      <a:pt x="192" y="1440"/>
                    </a:cubicBezTo>
                    <a:cubicBezTo>
                      <a:pt x="240" y="1680"/>
                      <a:pt x="320" y="1712"/>
                      <a:pt x="384" y="1728"/>
                    </a:cubicBezTo>
                    <a:cubicBezTo>
                      <a:pt x="448" y="1744"/>
                      <a:pt x="512" y="1536"/>
                      <a:pt x="576" y="1536"/>
                    </a:cubicBezTo>
                    <a:cubicBezTo>
                      <a:pt x="640" y="1536"/>
                      <a:pt x="704" y="1712"/>
                      <a:pt x="768" y="1728"/>
                    </a:cubicBezTo>
                    <a:cubicBezTo>
                      <a:pt x="832" y="1744"/>
                      <a:pt x="896" y="1632"/>
                      <a:pt x="960" y="1632"/>
                    </a:cubicBezTo>
                    <a:cubicBezTo>
                      <a:pt x="1024" y="1632"/>
                      <a:pt x="1088" y="1680"/>
                      <a:pt x="1152" y="1728"/>
                    </a:cubicBezTo>
                  </a:path>
                </a:pathLst>
              </a:custGeom>
              <a:noFill/>
              <a:ln w="28575" cmpd="sng">
                <a:solidFill>
                  <a:srgbClr val="FFCC00"/>
                </a:solidFill>
                <a:round/>
                <a:headEnd/>
                <a:tailEnd/>
              </a:ln>
              <a:effectLst/>
            </p:spPr>
            <p:txBody>
              <a:bodyPr/>
              <a:lstStyle/>
              <a:p>
                <a:endParaRPr lang="en-US"/>
              </a:p>
            </p:txBody>
          </p:sp>
        </p:grpSp>
        <p:grpSp>
          <p:nvGrpSpPr>
            <p:cNvPr id="555017" name="Group 9"/>
            <p:cNvGrpSpPr>
              <a:grpSpLocks/>
            </p:cNvGrpSpPr>
            <p:nvPr/>
          </p:nvGrpSpPr>
          <p:grpSpPr bwMode="auto">
            <a:xfrm>
              <a:off x="1488" y="2064"/>
              <a:ext cx="2304" cy="1744"/>
              <a:chOff x="2688" y="2016"/>
              <a:chExt cx="2304" cy="1744"/>
            </a:xfrm>
          </p:grpSpPr>
          <p:sp>
            <p:nvSpPr>
              <p:cNvPr id="555018" name="Freeform 10"/>
              <p:cNvSpPr>
                <a:spLocks/>
              </p:cNvSpPr>
              <p:nvPr/>
            </p:nvSpPr>
            <p:spPr bwMode="auto">
              <a:xfrm>
                <a:off x="3840" y="2016"/>
                <a:ext cx="1152" cy="1744"/>
              </a:xfrm>
              <a:custGeom>
                <a:avLst/>
                <a:gdLst/>
                <a:ahLst/>
                <a:cxnLst>
                  <a:cxn ang="0">
                    <a:pos x="0" y="0"/>
                  </a:cxn>
                  <a:cxn ang="0">
                    <a:pos x="96" y="288"/>
                  </a:cxn>
                  <a:cxn ang="0">
                    <a:pos x="192" y="1440"/>
                  </a:cxn>
                  <a:cxn ang="0">
                    <a:pos x="384" y="1728"/>
                  </a:cxn>
                  <a:cxn ang="0">
                    <a:pos x="576" y="1536"/>
                  </a:cxn>
                  <a:cxn ang="0">
                    <a:pos x="768" y="1728"/>
                  </a:cxn>
                  <a:cxn ang="0">
                    <a:pos x="960" y="1632"/>
                  </a:cxn>
                  <a:cxn ang="0">
                    <a:pos x="1152" y="1728"/>
                  </a:cxn>
                </a:cxnLst>
                <a:rect l="0" t="0" r="r" b="b"/>
                <a:pathLst>
                  <a:path w="1152" h="1744">
                    <a:moveTo>
                      <a:pt x="0" y="0"/>
                    </a:moveTo>
                    <a:cubicBezTo>
                      <a:pt x="32" y="24"/>
                      <a:pt x="64" y="48"/>
                      <a:pt x="96" y="288"/>
                    </a:cubicBezTo>
                    <a:cubicBezTo>
                      <a:pt x="128" y="528"/>
                      <a:pt x="144" y="1200"/>
                      <a:pt x="192" y="1440"/>
                    </a:cubicBezTo>
                    <a:cubicBezTo>
                      <a:pt x="240" y="1680"/>
                      <a:pt x="320" y="1712"/>
                      <a:pt x="384" y="1728"/>
                    </a:cubicBezTo>
                    <a:cubicBezTo>
                      <a:pt x="448" y="1744"/>
                      <a:pt x="512" y="1536"/>
                      <a:pt x="576" y="1536"/>
                    </a:cubicBezTo>
                    <a:cubicBezTo>
                      <a:pt x="640" y="1536"/>
                      <a:pt x="704" y="1712"/>
                      <a:pt x="768" y="1728"/>
                    </a:cubicBezTo>
                    <a:cubicBezTo>
                      <a:pt x="832" y="1744"/>
                      <a:pt x="896" y="1632"/>
                      <a:pt x="960" y="1632"/>
                    </a:cubicBezTo>
                    <a:cubicBezTo>
                      <a:pt x="1024" y="1632"/>
                      <a:pt x="1088" y="1680"/>
                      <a:pt x="1152" y="1728"/>
                    </a:cubicBezTo>
                  </a:path>
                </a:pathLst>
              </a:custGeom>
              <a:noFill/>
              <a:ln w="28575" cmpd="sng">
                <a:solidFill>
                  <a:srgbClr val="FF99FF"/>
                </a:solidFill>
                <a:round/>
                <a:headEnd/>
                <a:tailEnd/>
              </a:ln>
              <a:effectLst/>
            </p:spPr>
            <p:txBody>
              <a:bodyPr/>
              <a:lstStyle/>
              <a:p>
                <a:endParaRPr lang="en-US"/>
              </a:p>
            </p:txBody>
          </p:sp>
          <p:sp>
            <p:nvSpPr>
              <p:cNvPr id="555019" name="Freeform 11"/>
              <p:cNvSpPr>
                <a:spLocks/>
              </p:cNvSpPr>
              <p:nvPr/>
            </p:nvSpPr>
            <p:spPr bwMode="auto">
              <a:xfrm flipH="1">
                <a:off x="2688" y="2016"/>
                <a:ext cx="1152" cy="1744"/>
              </a:xfrm>
              <a:custGeom>
                <a:avLst/>
                <a:gdLst/>
                <a:ahLst/>
                <a:cxnLst>
                  <a:cxn ang="0">
                    <a:pos x="0" y="0"/>
                  </a:cxn>
                  <a:cxn ang="0">
                    <a:pos x="96" y="288"/>
                  </a:cxn>
                  <a:cxn ang="0">
                    <a:pos x="192" y="1440"/>
                  </a:cxn>
                  <a:cxn ang="0">
                    <a:pos x="384" y="1728"/>
                  </a:cxn>
                  <a:cxn ang="0">
                    <a:pos x="576" y="1536"/>
                  </a:cxn>
                  <a:cxn ang="0">
                    <a:pos x="768" y="1728"/>
                  </a:cxn>
                  <a:cxn ang="0">
                    <a:pos x="960" y="1632"/>
                  </a:cxn>
                  <a:cxn ang="0">
                    <a:pos x="1152" y="1728"/>
                  </a:cxn>
                </a:cxnLst>
                <a:rect l="0" t="0" r="r" b="b"/>
                <a:pathLst>
                  <a:path w="1152" h="1744">
                    <a:moveTo>
                      <a:pt x="0" y="0"/>
                    </a:moveTo>
                    <a:cubicBezTo>
                      <a:pt x="32" y="24"/>
                      <a:pt x="64" y="48"/>
                      <a:pt x="96" y="288"/>
                    </a:cubicBezTo>
                    <a:cubicBezTo>
                      <a:pt x="128" y="528"/>
                      <a:pt x="144" y="1200"/>
                      <a:pt x="192" y="1440"/>
                    </a:cubicBezTo>
                    <a:cubicBezTo>
                      <a:pt x="240" y="1680"/>
                      <a:pt x="320" y="1712"/>
                      <a:pt x="384" y="1728"/>
                    </a:cubicBezTo>
                    <a:cubicBezTo>
                      <a:pt x="448" y="1744"/>
                      <a:pt x="512" y="1536"/>
                      <a:pt x="576" y="1536"/>
                    </a:cubicBezTo>
                    <a:cubicBezTo>
                      <a:pt x="640" y="1536"/>
                      <a:pt x="704" y="1712"/>
                      <a:pt x="768" y="1728"/>
                    </a:cubicBezTo>
                    <a:cubicBezTo>
                      <a:pt x="832" y="1744"/>
                      <a:pt x="896" y="1632"/>
                      <a:pt x="960" y="1632"/>
                    </a:cubicBezTo>
                    <a:cubicBezTo>
                      <a:pt x="1024" y="1632"/>
                      <a:pt x="1088" y="1680"/>
                      <a:pt x="1152" y="1728"/>
                    </a:cubicBezTo>
                  </a:path>
                </a:pathLst>
              </a:custGeom>
              <a:noFill/>
              <a:ln w="28575" cmpd="sng">
                <a:solidFill>
                  <a:srgbClr val="FF99FF"/>
                </a:solidFill>
                <a:round/>
                <a:headEnd/>
                <a:tailEnd/>
              </a:ln>
              <a:effectLst/>
            </p:spPr>
            <p:txBody>
              <a:bodyPr/>
              <a:lstStyle/>
              <a:p>
                <a:endParaRPr lang="en-US"/>
              </a:p>
            </p:txBody>
          </p:sp>
        </p:grpSp>
        <p:sp>
          <p:nvSpPr>
            <p:cNvPr id="555020" name="Line 12"/>
            <p:cNvSpPr>
              <a:spLocks noChangeShapeType="1"/>
            </p:cNvSpPr>
            <p:nvPr/>
          </p:nvSpPr>
          <p:spPr bwMode="auto">
            <a:xfrm>
              <a:off x="2640" y="2016"/>
              <a:ext cx="0" cy="1824"/>
            </a:xfrm>
            <a:prstGeom prst="line">
              <a:avLst/>
            </a:prstGeom>
            <a:noFill/>
            <a:ln w="28575">
              <a:solidFill>
                <a:srgbClr val="33CC33"/>
              </a:solidFill>
              <a:prstDash val="sysDot"/>
              <a:round/>
              <a:headEnd/>
              <a:tailEnd/>
            </a:ln>
            <a:effec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5011">
                                            <p:txEl>
                                              <p:pRg st="0" end="0"/>
                                            </p:txEl>
                                          </p:spTgt>
                                        </p:tgtEl>
                                        <p:attrNameLst>
                                          <p:attrName>style.visibility</p:attrName>
                                        </p:attrNameLst>
                                      </p:cBhvr>
                                      <p:to>
                                        <p:strVal val="visible"/>
                                      </p:to>
                                    </p:set>
                                    <p:animEffect transition="in" filter="box(out)">
                                      <p:cBhvr>
                                        <p:cTn id="7" dur="500"/>
                                        <p:tgtEl>
                                          <p:spTgt spid="55501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5012"/>
                                        </p:tgtEl>
                                        <p:attrNameLst>
                                          <p:attrName>style.visibility</p:attrName>
                                        </p:attrNameLst>
                                      </p:cBhvr>
                                      <p:to>
                                        <p:strVal val="visible"/>
                                      </p:to>
                                    </p:set>
                                    <p:animEffect transition="in" filter="box(out)">
                                      <p:cBhvr>
                                        <p:cTn id="12" dur="500"/>
                                        <p:tgtEl>
                                          <p:spTgt spid="555012"/>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1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6034" name="Text Box 2"/>
          <p:cNvSpPr txBox="1">
            <a:spLocks noChangeArrowheads="1"/>
          </p:cNvSpPr>
          <p:nvPr/>
        </p:nvSpPr>
        <p:spPr bwMode="auto">
          <a:xfrm>
            <a:off x="752475" y="180975"/>
            <a:ext cx="8012113" cy="519113"/>
          </a:xfrm>
          <a:prstGeom prst="rect">
            <a:avLst/>
          </a:prstGeom>
          <a:noFill/>
          <a:ln w="9525">
            <a:noFill/>
            <a:miter lim="800000"/>
            <a:headEnd/>
            <a:tailEnd/>
          </a:ln>
          <a:effectLst/>
        </p:spPr>
        <p:txBody>
          <a:bodyPr wrap="none">
            <a:spAutoFit/>
          </a:bodyPr>
          <a:lstStyle/>
          <a:p>
            <a:r>
              <a:rPr lang="en-US" sz="2800">
                <a:solidFill>
                  <a:schemeClr val="accent1"/>
                </a:solidFill>
                <a:latin typeface="Arial" charset="0"/>
              </a:rPr>
              <a:t>Resolusi dari celah tunggal (rectangular aperture)</a:t>
            </a:r>
          </a:p>
        </p:txBody>
      </p:sp>
      <p:sp>
        <p:nvSpPr>
          <p:cNvPr id="556035" name="Text Box 3"/>
          <p:cNvSpPr txBox="1">
            <a:spLocks noChangeArrowheads="1"/>
          </p:cNvSpPr>
          <p:nvPr/>
        </p:nvSpPr>
        <p:spPr bwMode="auto">
          <a:xfrm>
            <a:off x="762000" y="762000"/>
            <a:ext cx="4872038" cy="2835275"/>
          </a:xfrm>
          <a:prstGeom prst="rect">
            <a:avLst/>
          </a:prstGeom>
          <a:noFill/>
          <a:ln w="9525">
            <a:noFill/>
            <a:miter lim="800000"/>
            <a:headEnd/>
            <a:tailEnd/>
          </a:ln>
          <a:effectLst/>
        </p:spPr>
        <p:txBody>
          <a:bodyPr>
            <a:spAutoFit/>
          </a:bodyPr>
          <a:lstStyle/>
          <a:p>
            <a:pPr algn="just"/>
            <a:r>
              <a:rPr lang="en-US" sz="2000">
                <a:solidFill>
                  <a:schemeClr val="tx1"/>
                </a:solidFill>
              </a:rPr>
              <a:t>Tinjau cahaya dari dua sumber yg melewati suatu sudut   pada suatu celat ( disebut juga sebagai separasi angular  dari dua sumber) sebagaimana ditunjukkan dalam gambar.  Separasi angular dari maksimum pusat pola-pola difraksi yang dihasilkan sumber pada layar adalah juga .  Syarat untuk kedua sumber supaya mulai dapat dipisahkan (based on Rayleigh’s criterion) adalah:</a:t>
            </a:r>
          </a:p>
        </p:txBody>
      </p:sp>
      <p:pic>
        <p:nvPicPr>
          <p:cNvPr id="556036" name="Picture 4" descr="SE38_12"/>
          <p:cNvPicPr>
            <a:picLocks noChangeAspect="1" noChangeArrowheads="1"/>
          </p:cNvPicPr>
          <p:nvPr/>
        </p:nvPicPr>
        <p:blipFill>
          <a:blip r:embed="rId4"/>
          <a:srcRect t="10001" r="51837" b="21562"/>
          <a:stretch>
            <a:fillRect/>
          </a:stretch>
        </p:blipFill>
        <p:spPr bwMode="auto">
          <a:xfrm>
            <a:off x="5956300" y="884238"/>
            <a:ext cx="2601913" cy="2773362"/>
          </a:xfrm>
          <a:prstGeom prst="rect">
            <a:avLst/>
          </a:prstGeom>
          <a:noFill/>
        </p:spPr>
      </p:pic>
      <p:pic>
        <p:nvPicPr>
          <p:cNvPr id="556037" name="Picture 5" descr="SE38_12"/>
          <p:cNvPicPr>
            <a:picLocks noChangeAspect="1" noChangeArrowheads="1"/>
          </p:cNvPicPr>
          <p:nvPr/>
        </p:nvPicPr>
        <p:blipFill>
          <a:blip r:embed="rId4"/>
          <a:srcRect l="49719" t="10001" r="2118" b="21562"/>
          <a:stretch>
            <a:fillRect/>
          </a:stretch>
        </p:blipFill>
        <p:spPr bwMode="auto">
          <a:xfrm>
            <a:off x="5956300" y="3760788"/>
            <a:ext cx="2601913" cy="2773362"/>
          </a:xfrm>
          <a:prstGeom prst="rect">
            <a:avLst/>
          </a:prstGeom>
          <a:noFill/>
        </p:spPr>
      </p:pic>
      <p:graphicFrame>
        <p:nvGraphicFramePr>
          <p:cNvPr id="556038" name="Object 6"/>
          <p:cNvGraphicFramePr>
            <a:graphicFrameLocks noChangeAspect="1"/>
          </p:cNvGraphicFramePr>
          <p:nvPr/>
        </p:nvGraphicFramePr>
        <p:xfrm>
          <a:off x="2667000" y="3657600"/>
          <a:ext cx="914400" cy="574675"/>
        </p:xfrm>
        <a:graphic>
          <a:graphicData uri="http://schemas.openxmlformats.org/presentationml/2006/ole">
            <p:oleObj spid="_x0000_s556038" name="Equation" r:id="rId5" imgW="749160" imgH="469800" progId="Equation.3">
              <p:embed/>
            </p:oleObj>
          </a:graphicData>
        </a:graphic>
      </p:graphicFrame>
      <p:sp>
        <p:nvSpPr>
          <p:cNvPr id="556039" name="Text Box 7"/>
          <p:cNvSpPr txBox="1">
            <a:spLocks noChangeArrowheads="1"/>
          </p:cNvSpPr>
          <p:nvPr/>
        </p:nvSpPr>
        <p:spPr bwMode="auto">
          <a:xfrm>
            <a:off x="838200" y="4343400"/>
            <a:ext cx="4876800" cy="1616075"/>
          </a:xfrm>
          <a:prstGeom prst="rect">
            <a:avLst/>
          </a:prstGeom>
          <a:noFill/>
          <a:ln w="9525">
            <a:noFill/>
            <a:miter lim="800000"/>
            <a:headEnd/>
            <a:tailEnd/>
          </a:ln>
          <a:effectLst/>
        </p:spPr>
        <p:txBody>
          <a:bodyPr>
            <a:spAutoFit/>
          </a:bodyPr>
          <a:lstStyle/>
          <a:p>
            <a:pPr algn="just"/>
            <a:r>
              <a:rPr lang="en-US" sz="2000">
                <a:solidFill>
                  <a:schemeClr val="tx1"/>
                </a:solidFill>
              </a:rPr>
              <a:t>dimana  adalah panjang gelombang cahaya dan </a:t>
            </a:r>
            <a:r>
              <a:rPr lang="en-US" sz="2000" i="1">
                <a:solidFill>
                  <a:schemeClr val="tx1"/>
                </a:solidFill>
              </a:rPr>
              <a:t>a</a:t>
            </a:r>
            <a:r>
              <a:rPr lang="en-US" sz="2000">
                <a:solidFill>
                  <a:schemeClr val="tx1"/>
                </a:solidFill>
              </a:rPr>
              <a:t> adalah lebar celah.  Jika  &lt;&lt; </a:t>
            </a:r>
            <a:r>
              <a:rPr lang="en-US" sz="2000" i="1">
                <a:solidFill>
                  <a:schemeClr val="tx1"/>
                </a:solidFill>
              </a:rPr>
              <a:t>a, </a:t>
            </a:r>
            <a:r>
              <a:rPr lang="en-US" sz="2000">
                <a:solidFill>
                  <a:schemeClr val="tx1"/>
                </a:solidFill>
              </a:rPr>
              <a:t>kasus yang umum terjadi, sin   .  Sehingga separasi angular untuk kedua sumber supaya mulai dapat dipisahkan adalah:</a:t>
            </a:r>
          </a:p>
        </p:txBody>
      </p:sp>
      <p:graphicFrame>
        <p:nvGraphicFramePr>
          <p:cNvPr id="556040" name="Object 8"/>
          <p:cNvGraphicFramePr>
            <a:graphicFrameLocks noChangeAspect="1"/>
          </p:cNvGraphicFramePr>
          <p:nvPr/>
        </p:nvGraphicFramePr>
        <p:xfrm>
          <a:off x="2819400" y="6019800"/>
          <a:ext cx="588963" cy="574675"/>
        </p:xfrm>
        <a:graphic>
          <a:graphicData uri="http://schemas.openxmlformats.org/presentationml/2006/ole">
            <p:oleObj spid="_x0000_s556040" name="Equation" r:id="rId6" imgW="482400" imgH="4698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box(out)">
                                      <p:cBhvr>
                                        <p:cTn id="7" dur="500"/>
                                        <p:tgtEl>
                                          <p:spTgt spid="55603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60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7058" name="Text Box 2"/>
          <p:cNvSpPr txBox="1">
            <a:spLocks noChangeArrowheads="1"/>
          </p:cNvSpPr>
          <p:nvPr/>
        </p:nvSpPr>
        <p:spPr bwMode="auto">
          <a:xfrm>
            <a:off x="762000" y="304800"/>
            <a:ext cx="4219575" cy="457200"/>
          </a:xfrm>
          <a:prstGeom prst="rect">
            <a:avLst/>
          </a:prstGeom>
          <a:noFill/>
          <a:ln w="9525">
            <a:noFill/>
            <a:miter lim="800000"/>
            <a:headEnd/>
            <a:tailEnd/>
          </a:ln>
          <a:effectLst/>
        </p:spPr>
        <p:txBody>
          <a:bodyPr wrap="none">
            <a:spAutoFit/>
          </a:bodyPr>
          <a:lstStyle/>
          <a:p>
            <a:r>
              <a:rPr lang="en-US" b="1" u="sng">
                <a:solidFill>
                  <a:srgbClr val="FFFF00"/>
                </a:solidFill>
              </a:rPr>
              <a:t>Resolution of circular aperture</a:t>
            </a:r>
          </a:p>
        </p:txBody>
      </p:sp>
      <p:grpSp>
        <p:nvGrpSpPr>
          <p:cNvPr id="557059" name="Group 3"/>
          <p:cNvGrpSpPr>
            <a:grpSpLocks/>
          </p:cNvGrpSpPr>
          <p:nvPr/>
        </p:nvGrpSpPr>
        <p:grpSpPr bwMode="auto">
          <a:xfrm>
            <a:off x="838200" y="1150935"/>
            <a:ext cx="7296150" cy="1920875"/>
            <a:chOff x="528" y="600"/>
            <a:chExt cx="4596" cy="1210"/>
          </a:xfrm>
        </p:grpSpPr>
        <p:sp>
          <p:nvSpPr>
            <p:cNvPr id="557060" name="Text Box 4"/>
            <p:cNvSpPr txBox="1">
              <a:spLocks noChangeArrowheads="1"/>
            </p:cNvSpPr>
            <p:nvPr/>
          </p:nvSpPr>
          <p:spPr bwMode="auto">
            <a:xfrm>
              <a:off x="528" y="600"/>
              <a:ext cx="3216" cy="1210"/>
            </a:xfrm>
            <a:prstGeom prst="rect">
              <a:avLst/>
            </a:prstGeom>
            <a:noFill/>
            <a:ln w="9525">
              <a:noFill/>
              <a:miter lim="800000"/>
              <a:headEnd/>
              <a:tailEnd/>
            </a:ln>
            <a:effectLst/>
          </p:spPr>
          <p:txBody>
            <a:bodyPr>
              <a:spAutoFit/>
            </a:bodyPr>
            <a:lstStyle/>
            <a:p>
              <a:pPr algn="just"/>
              <a:r>
                <a:rPr lang="id-ID" sz="2000" dirty="0" smtClean="0">
                  <a:solidFill>
                    <a:schemeClr val="tx1"/>
                  </a:solidFill>
                </a:rPr>
                <a:t>Banyak sistem optik menggunakan bukaan (</a:t>
              </a:r>
              <a:r>
                <a:rPr lang="id-ID" sz="2000" i="1" dirty="0" smtClean="0">
                  <a:solidFill>
                    <a:schemeClr val="tx1"/>
                  </a:solidFill>
                </a:rPr>
                <a:t>apertures</a:t>
              </a:r>
              <a:r>
                <a:rPr lang="id-ID" sz="2000" dirty="0" smtClean="0">
                  <a:solidFill>
                    <a:schemeClr val="tx1"/>
                  </a:solidFill>
                </a:rPr>
                <a:t>) lingkaran dibandingkan celah. Pola difraksi dari suatu sumber titik yg dibentuk oleh suatu bukaan lingkaran terdiri dari piringan terang pusat yang dikelilingi cincin gelap terang secara berkelanjutan. </a:t>
              </a:r>
              <a:endParaRPr lang="id-ID" sz="2000" dirty="0">
                <a:solidFill>
                  <a:schemeClr val="tx1"/>
                </a:solidFill>
              </a:endParaRPr>
            </a:p>
          </p:txBody>
        </p:sp>
        <p:grpSp>
          <p:nvGrpSpPr>
            <p:cNvPr id="557061" name="Group 5"/>
            <p:cNvGrpSpPr>
              <a:grpSpLocks/>
            </p:cNvGrpSpPr>
            <p:nvPr/>
          </p:nvGrpSpPr>
          <p:grpSpPr bwMode="auto">
            <a:xfrm>
              <a:off x="4056" y="648"/>
              <a:ext cx="1068" cy="1056"/>
              <a:chOff x="4056" y="648"/>
              <a:chExt cx="1068" cy="1056"/>
            </a:xfrm>
          </p:grpSpPr>
          <p:sp>
            <p:nvSpPr>
              <p:cNvPr id="557062" name="Oval 6"/>
              <p:cNvSpPr>
                <a:spLocks noChangeArrowheads="1"/>
              </p:cNvSpPr>
              <p:nvPr/>
            </p:nvSpPr>
            <p:spPr bwMode="auto">
              <a:xfrm>
                <a:off x="4056" y="648"/>
                <a:ext cx="1068" cy="1056"/>
              </a:xfrm>
              <a:prstGeom prst="ellipse">
                <a:avLst/>
              </a:prstGeom>
              <a:solidFill>
                <a:srgbClr val="727272"/>
              </a:solidFill>
              <a:ln w="9525">
                <a:noFill/>
                <a:round/>
                <a:headEnd/>
                <a:tailEnd/>
              </a:ln>
              <a:effectLst/>
            </p:spPr>
            <p:txBody>
              <a:bodyPr wrap="none" anchor="ctr"/>
              <a:lstStyle/>
              <a:p>
                <a:endParaRPr lang="en-US"/>
              </a:p>
            </p:txBody>
          </p:sp>
          <p:sp>
            <p:nvSpPr>
              <p:cNvPr id="557063" name="Oval 7"/>
              <p:cNvSpPr>
                <a:spLocks noChangeArrowheads="1"/>
              </p:cNvSpPr>
              <p:nvPr/>
            </p:nvSpPr>
            <p:spPr bwMode="auto">
              <a:xfrm>
                <a:off x="4140" y="732"/>
                <a:ext cx="900" cy="888"/>
              </a:xfrm>
              <a:prstGeom prst="ellipse">
                <a:avLst/>
              </a:prstGeom>
              <a:solidFill>
                <a:srgbClr val="878787"/>
              </a:solidFill>
              <a:ln w="9525">
                <a:noFill/>
                <a:round/>
                <a:headEnd/>
                <a:tailEnd/>
              </a:ln>
              <a:effectLst/>
            </p:spPr>
            <p:txBody>
              <a:bodyPr wrap="none" anchor="ctr"/>
              <a:lstStyle/>
              <a:p>
                <a:endParaRPr lang="en-US"/>
              </a:p>
            </p:txBody>
          </p:sp>
          <p:sp>
            <p:nvSpPr>
              <p:cNvPr id="557064" name="Oval 8"/>
              <p:cNvSpPr>
                <a:spLocks noChangeArrowheads="1"/>
              </p:cNvSpPr>
              <p:nvPr/>
            </p:nvSpPr>
            <p:spPr bwMode="auto">
              <a:xfrm>
                <a:off x="4200" y="804"/>
                <a:ext cx="768" cy="768"/>
              </a:xfrm>
              <a:prstGeom prst="ellipse">
                <a:avLst/>
              </a:prstGeom>
              <a:solidFill>
                <a:srgbClr val="747474"/>
              </a:solidFill>
              <a:ln w="9525">
                <a:noFill/>
                <a:round/>
                <a:headEnd/>
                <a:tailEnd/>
              </a:ln>
              <a:effectLst/>
            </p:spPr>
            <p:txBody>
              <a:bodyPr wrap="none" anchor="ctr"/>
              <a:lstStyle/>
              <a:p>
                <a:endParaRPr lang="en-US"/>
              </a:p>
            </p:txBody>
          </p:sp>
          <p:sp>
            <p:nvSpPr>
              <p:cNvPr id="557065" name="Oval 9"/>
              <p:cNvSpPr>
                <a:spLocks noChangeArrowheads="1"/>
              </p:cNvSpPr>
              <p:nvPr/>
            </p:nvSpPr>
            <p:spPr bwMode="auto">
              <a:xfrm>
                <a:off x="4248" y="852"/>
                <a:ext cx="672" cy="672"/>
              </a:xfrm>
              <a:prstGeom prst="ellipse">
                <a:avLst/>
              </a:prstGeom>
              <a:solidFill>
                <a:srgbClr val="A6A6A6"/>
              </a:solidFill>
              <a:ln w="9525">
                <a:noFill/>
                <a:round/>
                <a:headEnd/>
                <a:tailEnd/>
              </a:ln>
              <a:effectLst/>
            </p:spPr>
            <p:txBody>
              <a:bodyPr wrap="none" anchor="ctr"/>
              <a:lstStyle/>
              <a:p>
                <a:endParaRPr lang="en-US"/>
              </a:p>
            </p:txBody>
          </p:sp>
          <p:sp>
            <p:nvSpPr>
              <p:cNvPr id="557066" name="Oval 10"/>
              <p:cNvSpPr>
                <a:spLocks noChangeArrowheads="1"/>
              </p:cNvSpPr>
              <p:nvPr/>
            </p:nvSpPr>
            <p:spPr bwMode="auto">
              <a:xfrm>
                <a:off x="4296" y="900"/>
                <a:ext cx="576" cy="576"/>
              </a:xfrm>
              <a:prstGeom prst="ellipse">
                <a:avLst/>
              </a:prstGeom>
              <a:solidFill>
                <a:srgbClr val="5F5F5F"/>
              </a:solidFill>
              <a:ln w="9525">
                <a:noFill/>
                <a:round/>
                <a:headEnd/>
                <a:tailEnd/>
              </a:ln>
              <a:effectLst/>
            </p:spPr>
            <p:txBody>
              <a:bodyPr wrap="none" anchor="ctr"/>
              <a:lstStyle/>
              <a:p>
                <a:endParaRPr lang="en-US"/>
              </a:p>
            </p:txBody>
          </p:sp>
          <p:sp>
            <p:nvSpPr>
              <p:cNvPr id="557067" name="Oval 11"/>
              <p:cNvSpPr>
                <a:spLocks noChangeArrowheads="1"/>
              </p:cNvSpPr>
              <p:nvPr/>
            </p:nvSpPr>
            <p:spPr bwMode="auto">
              <a:xfrm>
                <a:off x="4392" y="996"/>
                <a:ext cx="384" cy="384"/>
              </a:xfrm>
              <a:prstGeom prst="ellipse">
                <a:avLst/>
              </a:prstGeom>
              <a:solidFill>
                <a:srgbClr val="F8F8F8"/>
              </a:solidFill>
              <a:ln w="9525">
                <a:noFill/>
                <a:round/>
                <a:headEnd/>
                <a:tailEnd/>
              </a:ln>
              <a:effectLst/>
            </p:spPr>
            <p:txBody>
              <a:bodyPr wrap="none" anchor="ctr"/>
              <a:lstStyle/>
              <a:p>
                <a:endParaRPr lang="en-US"/>
              </a:p>
            </p:txBody>
          </p:sp>
        </p:grpSp>
      </p:grpSp>
      <p:grpSp>
        <p:nvGrpSpPr>
          <p:cNvPr id="557068" name="Group 12"/>
          <p:cNvGrpSpPr>
            <a:grpSpLocks/>
          </p:cNvGrpSpPr>
          <p:nvPr/>
        </p:nvGrpSpPr>
        <p:grpSpPr bwMode="auto">
          <a:xfrm>
            <a:off x="838200" y="3200422"/>
            <a:ext cx="7620000" cy="3371850"/>
            <a:chOff x="528" y="1932"/>
            <a:chExt cx="4800" cy="2124"/>
          </a:xfrm>
        </p:grpSpPr>
        <p:graphicFrame>
          <p:nvGraphicFramePr>
            <p:cNvPr id="557069" name="Object 13"/>
            <p:cNvGraphicFramePr>
              <a:graphicFrameLocks noChangeAspect="1"/>
            </p:cNvGraphicFramePr>
            <p:nvPr/>
          </p:nvGraphicFramePr>
          <p:xfrm>
            <a:off x="2436" y="3144"/>
            <a:ext cx="912" cy="482"/>
          </p:xfrm>
          <a:graphic>
            <a:graphicData uri="http://schemas.openxmlformats.org/presentationml/2006/ole">
              <p:oleObj spid="_x0000_s557069" name="Equation" r:id="rId4" imgW="888840" imgH="469800" progId="Equation.3">
                <p:embed/>
              </p:oleObj>
            </a:graphicData>
          </a:graphic>
        </p:graphicFrame>
        <p:sp>
          <p:nvSpPr>
            <p:cNvPr id="557070" name="Text Box 14"/>
            <p:cNvSpPr txBox="1">
              <a:spLocks noChangeArrowheads="1"/>
            </p:cNvSpPr>
            <p:nvPr/>
          </p:nvSpPr>
          <p:spPr bwMode="auto">
            <a:xfrm>
              <a:off x="624" y="3768"/>
              <a:ext cx="2735" cy="288"/>
            </a:xfrm>
            <a:prstGeom prst="rect">
              <a:avLst/>
            </a:prstGeom>
            <a:noFill/>
            <a:ln w="9525">
              <a:noFill/>
              <a:miter lim="800000"/>
              <a:headEnd/>
              <a:tailEnd/>
            </a:ln>
            <a:effectLst/>
          </p:spPr>
          <p:txBody>
            <a:bodyPr wrap="none">
              <a:spAutoFit/>
            </a:bodyPr>
            <a:lstStyle/>
            <a:p>
              <a:r>
                <a:rPr lang="id-ID" dirty="0" smtClean="0">
                  <a:solidFill>
                    <a:schemeClr val="tx1"/>
                  </a:solidFill>
                </a:rPr>
                <a:t>dimana D adalah diameter bukaan</a:t>
              </a:r>
              <a:endParaRPr lang="id-ID" dirty="0">
                <a:solidFill>
                  <a:schemeClr val="tx1"/>
                </a:solidFill>
              </a:endParaRPr>
            </a:p>
          </p:txBody>
        </p:sp>
        <p:sp>
          <p:nvSpPr>
            <p:cNvPr id="557071" name="Text Box 15"/>
            <p:cNvSpPr txBox="1">
              <a:spLocks noChangeArrowheads="1"/>
            </p:cNvSpPr>
            <p:nvPr/>
          </p:nvSpPr>
          <p:spPr bwMode="auto">
            <a:xfrm>
              <a:off x="528" y="1932"/>
              <a:ext cx="4800" cy="1018"/>
            </a:xfrm>
            <a:prstGeom prst="rect">
              <a:avLst/>
            </a:prstGeom>
            <a:noFill/>
            <a:ln w="9525">
              <a:noFill/>
              <a:miter lim="800000"/>
              <a:headEnd/>
              <a:tailEnd/>
            </a:ln>
            <a:effectLst/>
          </p:spPr>
          <p:txBody>
            <a:bodyPr>
              <a:spAutoFit/>
            </a:bodyPr>
            <a:lstStyle/>
            <a:p>
              <a:pPr algn="just"/>
              <a:r>
                <a:rPr lang="id-ID" sz="2000" dirty="0" smtClean="0">
                  <a:solidFill>
                    <a:schemeClr val="tx1"/>
                  </a:solidFill>
                </a:rPr>
                <a:t>Pengembangan kriteria Rayleigh untuk resolusi pola difraksi dari bukaan lingkaran, dua pola dikatakan mulai dapat dipisahkan jika maksimum pusat salah satu pola jatuh pada cincin gelap pertama dari pola yang lain.  Penentuan sudut ambang untuk resolusi bagi bukaan lingkaran secara matematik cukup rumit.  Hasilnya adalah:</a:t>
              </a:r>
              <a:endParaRPr lang="id-ID" sz="2000" dirty="0">
                <a:solidFill>
                  <a:schemeClr val="tx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57059"/>
                                        </p:tgtEl>
                                        <p:attrNameLst>
                                          <p:attrName>style.visibility</p:attrName>
                                        </p:attrNameLst>
                                      </p:cBhvr>
                                      <p:to>
                                        <p:strVal val="visible"/>
                                      </p:to>
                                    </p:set>
                                    <p:animEffect transition="in" filter="box(out)">
                                      <p:cBhvr>
                                        <p:cTn id="7" dur="500"/>
                                        <p:tgtEl>
                                          <p:spTgt spid="557059"/>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7068"/>
                                        </p:tgtEl>
                                        <p:attrNameLst>
                                          <p:attrName>style.visibility</p:attrName>
                                        </p:attrNameLst>
                                      </p:cBhvr>
                                      <p:to>
                                        <p:strVal val="visible"/>
                                      </p:to>
                                    </p:set>
                                    <p:animEffect transition="in" filter="box(out)">
                                      <p:cBhvr>
                                        <p:cTn id="12" dur="500"/>
                                        <p:tgtEl>
                                          <p:spTgt spid="55706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Text Box 2"/>
          <p:cNvSpPr txBox="1">
            <a:spLocks noChangeArrowheads="1"/>
          </p:cNvSpPr>
          <p:nvPr/>
        </p:nvSpPr>
        <p:spPr bwMode="auto">
          <a:xfrm>
            <a:off x="914400" y="231775"/>
            <a:ext cx="6216650" cy="641350"/>
          </a:xfrm>
          <a:prstGeom prst="rect">
            <a:avLst/>
          </a:prstGeom>
          <a:noFill/>
          <a:ln w="9525">
            <a:noFill/>
            <a:miter lim="800000"/>
            <a:headEnd/>
            <a:tailEnd/>
          </a:ln>
          <a:effectLst/>
        </p:spPr>
        <p:txBody>
          <a:bodyPr wrap="none">
            <a:spAutoFit/>
          </a:bodyPr>
          <a:lstStyle/>
          <a:p>
            <a:r>
              <a:rPr lang="en-US" sz="3600">
                <a:solidFill>
                  <a:schemeClr val="accent1"/>
                </a:solidFill>
              </a:rPr>
              <a:t>Kisi difraksi (diffraction grating)</a:t>
            </a:r>
          </a:p>
        </p:txBody>
      </p:sp>
      <p:sp>
        <p:nvSpPr>
          <p:cNvPr id="558083" name="Text Box 3"/>
          <p:cNvSpPr txBox="1">
            <a:spLocks noChangeArrowheads="1"/>
          </p:cNvSpPr>
          <p:nvPr/>
        </p:nvSpPr>
        <p:spPr bwMode="auto">
          <a:xfrm>
            <a:off x="827088" y="1106477"/>
            <a:ext cx="7462837" cy="822325"/>
          </a:xfrm>
          <a:prstGeom prst="rect">
            <a:avLst/>
          </a:prstGeom>
          <a:noFill/>
          <a:ln w="9525">
            <a:noFill/>
            <a:miter lim="800000"/>
            <a:headEnd/>
            <a:tailEnd/>
          </a:ln>
          <a:effectLst/>
        </p:spPr>
        <p:txBody>
          <a:bodyPr>
            <a:spAutoFit/>
          </a:bodyPr>
          <a:lstStyle/>
          <a:p>
            <a:pPr algn="just"/>
            <a:r>
              <a:rPr lang="en-US" dirty="0" err="1">
                <a:solidFill>
                  <a:schemeClr val="tx1"/>
                </a:solidFill>
              </a:rPr>
              <a:t>Suatu</a:t>
            </a:r>
            <a:r>
              <a:rPr lang="en-US" dirty="0">
                <a:solidFill>
                  <a:schemeClr val="tx1"/>
                </a:solidFill>
              </a:rPr>
              <a:t> </a:t>
            </a:r>
            <a:r>
              <a:rPr lang="en-US" dirty="0" err="1">
                <a:solidFill>
                  <a:schemeClr val="tx1"/>
                </a:solidFill>
              </a:rPr>
              <a:t>kisi</a:t>
            </a:r>
            <a:r>
              <a:rPr lang="en-US" dirty="0">
                <a:solidFill>
                  <a:schemeClr val="tx1"/>
                </a:solidFill>
              </a:rPr>
              <a:t> </a:t>
            </a:r>
            <a:r>
              <a:rPr lang="en-US" dirty="0" err="1">
                <a:solidFill>
                  <a:schemeClr val="tx1"/>
                </a:solidFill>
              </a:rPr>
              <a:t>difraksi</a:t>
            </a:r>
            <a:r>
              <a:rPr lang="en-US" dirty="0">
                <a:solidFill>
                  <a:schemeClr val="tx1"/>
                </a:solidFill>
              </a:rPr>
              <a:t> </a:t>
            </a:r>
            <a:r>
              <a:rPr lang="en-US" dirty="0" err="1">
                <a:solidFill>
                  <a:schemeClr val="tx1"/>
                </a:solidFill>
              </a:rPr>
              <a:t>terdiri</a:t>
            </a:r>
            <a:r>
              <a:rPr lang="en-US" dirty="0">
                <a:solidFill>
                  <a:schemeClr val="tx1"/>
                </a:solidFill>
              </a:rPr>
              <a:t> </a:t>
            </a:r>
            <a:r>
              <a:rPr lang="en-US" dirty="0" err="1">
                <a:solidFill>
                  <a:schemeClr val="tx1"/>
                </a:solidFill>
              </a:rPr>
              <a:t>dari</a:t>
            </a:r>
            <a:r>
              <a:rPr lang="en-US" dirty="0">
                <a:solidFill>
                  <a:schemeClr val="tx1"/>
                </a:solidFill>
              </a:rPr>
              <a:t> </a:t>
            </a:r>
            <a:r>
              <a:rPr lang="en-US" dirty="0" err="1">
                <a:solidFill>
                  <a:schemeClr val="tx1"/>
                </a:solidFill>
              </a:rPr>
              <a:t>sejumlah</a:t>
            </a:r>
            <a:r>
              <a:rPr lang="en-US" dirty="0">
                <a:solidFill>
                  <a:schemeClr val="tx1"/>
                </a:solidFill>
              </a:rPr>
              <a:t> </a:t>
            </a:r>
            <a:r>
              <a:rPr lang="en-US" dirty="0" err="1">
                <a:solidFill>
                  <a:schemeClr val="tx1"/>
                </a:solidFill>
              </a:rPr>
              <a:t>besar</a:t>
            </a:r>
            <a:r>
              <a:rPr lang="en-US" dirty="0">
                <a:solidFill>
                  <a:schemeClr val="tx1"/>
                </a:solidFill>
              </a:rPr>
              <a:t> </a:t>
            </a:r>
            <a:r>
              <a:rPr lang="en-US" dirty="0" err="1">
                <a:solidFill>
                  <a:schemeClr val="tx1"/>
                </a:solidFill>
              </a:rPr>
              <a:t>celah</a:t>
            </a:r>
            <a:r>
              <a:rPr lang="en-US" dirty="0">
                <a:solidFill>
                  <a:schemeClr val="tx1"/>
                </a:solidFill>
              </a:rPr>
              <a:t> </a:t>
            </a:r>
            <a:r>
              <a:rPr lang="en-US" dirty="0" err="1">
                <a:solidFill>
                  <a:schemeClr val="tx1"/>
                </a:solidFill>
              </a:rPr>
              <a:t>sejajar</a:t>
            </a:r>
            <a:r>
              <a:rPr lang="en-US" dirty="0">
                <a:solidFill>
                  <a:schemeClr val="tx1"/>
                </a:solidFill>
              </a:rPr>
              <a:t> </a:t>
            </a:r>
            <a:r>
              <a:rPr lang="en-US" dirty="0" err="1">
                <a:solidFill>
                  <a:schemeClr val="tx1"/>
                </a:solidFill>
              </a:rPr>
              <a:t>yg</a:t>
            </a:r>
            <a:r>
              <a:rPr lang="en-US" dirty="0">
                <a:solidFill>
                  <a:schemeClr val="tx1"/>
                </a:solidFill>
              </a:rPr>
              <a:t> </a:t>
            </a:r>
            <a:r>
              <a:rPr lang="en-US" dirty="0" err="1">
                <a:solidFill>
                  <a:schemeClr val="tx1"/>
                </a:solidFill>
              </a:rPr>
              <a:t>serba</a:t>
            </a:r>
            <a:r>
              <a:rPr lang="en-US" dirty="0">
                <a:solidFill>
                  <a:schemeClr val="tx1"/>
                </a:solidFill>
              </a:rPr>
              <a:t> </a:t>
            </a:r>
            <a:r>
              <a:rPr lang="en-US" dirty="0" err="1">
                <a:solidFill>
                  <a:schemeClr val="tx1"/>
                </a:solidFill>
              </a:rPr>
              <a:t>sama</a:t>
            </a:r>
            <a:r>
              <a:rPr lang="en-US" dirty="0">
                <a:solidFill>
                  <a:schemeClr val="tx1"/>
                </a:solidFill>
              </a:rPr>
              <a:t>.  </a:t>
            </a:r>
          </a:p>
        </p:txBody>
      </p:sp>
      <p:sp>
        <p:nvSpPr>
          <p:cNvPr id="558084" name="Text Box 4"/>
          <p:cNvSpPr txBox="1">
            <a:spLocks noChangeArrowheads="1"/>
          </p:cNvSpPr>
          <p:nvPr/>
        </p:nvSpPr>
        <p:spPr bwMode="auto">
          <a:xfrm>
            <a:off x="755650" y="1857364"/>
            <a:ext cx="7462838" cy="4108450"/>
          </a:xfrm>
          <a:prstGeom prst="rect">
            <a:avLst/>
          </a:prstGeom>
          <a:noFill/>
          <a:ln w="9525">
            <a:noFill/>
            <a:miter lim="800000"/>
            <a:headEnd/>
            <a:tailEnd/>
          </a:ln>
          <a:effectLst/>
        </p:spPr>
        <p:txBody>
          <a:bodyPr>
            <a:spAutoFit/>
          </a:bodyPr>
          <a:lstStyle/>
          <a:p>
            <a:pPr algn="just"/>
            <a:r>
              <a:rPr lang="en-US" b="1" dirty="0">
                <a:solidFill>
                  <a:schemeClr val="tx1"/>
                </a:solidFill>
              </a:rPr>
              <a:t>Kisi </a:t>
            </a:r>
            <a:r>
              <a:rPr lang="en-US" b="1" dirty="0" err="1">
                <a:solidFill>
                  <a:schemeClr val="tx1"/>
                </a:solidFill>
              </a:rPr>
              <a:t>transmisi</a:t>
            </a:r>
            <a:r>
              <a:rPr lang="en-US" b="1" dirty="0">
                <a:solidFill>
                  <a:schemeClr val="tx1"/>
                </a:solidFill>
              </a:rPr>
              <a:t> (Transmission grating)</a:t>
            </a:r>
            <a:r>
              <a:rPr lang="en-US" dirty="0">
                <a:solidFill>
                  <a:schemeClr val="tx1"/>
                </a:solidFill>
              </a:rPr>
              <a:t> – </a:t>
            </a:r>
            <a:r>
              <a:rPr lang="en-US" dirty="0" err="1">
                <a:solidFill>
                  <a:schemeClr val="tx1"/>
                </a:solidFill>
              </a:rPr>
              <a:t>Suatu</a:t>
            </a:r>
            <a:r>
              <a:rPr lang="en-US" dirty="0">
                <a:solidFill>
                  <a:schemeClr val="tx1"/>
                </a:solidFill>
              </a:rPr>
              <a:t> </a:t>
            </a:r>
            <a:r>
              <a:rPr lang="en-US" dirty="0" err="1">
                <a:solidFill>
                  <a:schemeClr val="tx1"/>
                </a:solidFill>
              </a:rPr>
              <a:t>kisi</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celah</a:t>
            </a:r>
            <a:r>
              <a:rPr lang="en-US" dirty="0">
                <a:solidFill>
                  <a:schemeClr val="tx1"/>
                </a:solidFill>
              </a:rPr>
              <a:t> yang </a:t>
            </a:r>
            <a:r>
              <a:rPr lang="en-US" dirty="0" err="1">
                <a:solidFill>
                  <a:schemeClr val="tx1"/>
                </a:solidFill>
              </a:rPr>
              <a:t>memugkinkan</a:t>
            </a:r>
            <a:r>
              <a:rPr lang="en-US" dirty="0">
                <a:solidFill>
                  <a:schemeClr val="tx1"/>
                </a:solidFill>
              </a:rPr>
              <a:t> </a:t>
            </a:r>
            <a:r>
              <a:rPr lang="en-US" dirty="0" err="1">
                <a:solidFill>
                  <a:schemeClr val="tx1"/>
                </a:solidFill>
              </a:rPr>
              <a:t>cahaya</a:t>
            </a:r>
            <a:r>
              <a:rPr lang="en-US" dirty="0">
                <a:solidFill>
                  <a:schemeClr val="tx1"/>
                </a:solidFill>
              </a:rPr>
              <a:t> </a:t>
            </a:r>
            <a:r>
              <a:rPr lang="en-US" dirty="0" err="1">
                <a:solidFill>
                  <a:schemeClr val="tx1"/>
                </a:solidFill>
              </a:rPr>
              <a:t>dapat</a:t>
            </a:r>
            <a:r>
              <a:rPr lang="en-US" dirty="0">
                <a:solidFill>
                  <a:schemeClr val="tx1"/>
                </a:solidFill>
              </a:rPr>
              <a:t> </a:t>
            </a:r>
            <a:r>
              <a:rPr lang="en-US" dirty="0" err="1">
                <a:solidFill>
                  <a:schemeClr val="tx1"/>
                </a:solidFill>
              </a:rPr>
              <a:t>melewatinya</a:t>
            </a:r>
            <a:r>
              <a:rPr lang="en-US" dirty="0">
                <a:solidFill>
                  <a:schemeClr val="tx1"/>
                </a:solidFill>
              </a:rPr>
              <a:t>. It can be made by cutting parallel lines on a glass plate.  The space between the cut lines  are transparent to the light and hence act as separated slits.</a:t>
            </a:r>
          </a:p>
          <a:p>
            <a:pPr algn="just"/>
            <a:endParaRPr lang="en-US" dirty="0">
              <a:solidFill>
                <a:schemeClr val="tx1"/>
              </a:solidFill>
            </a:endParaRPr>
          </a:p>
          <a:p>
            <a:pPr algn="just"/>
            <a:r>
              <a:rPr lang="en-US" b="1" dirty="0">
                <a:solidFill>
                  <a:schemeClr val="tx1"/>
                </a:solidFill>
              </a:rPr>
              <a:t>Kisi </a:t>
            </a:r>
            <a:r>
              <a:rPr lang="en-US" b="1" dirty="0" err="1">
                <a:solidFill>
                  <a:schemeClr val="tx1"/>
                </a:solidFill>
              </a:rPr>
              <a:t>Refleksi</a:t>
            </a:r>
            <a:r>
              <a:rPr lang="en-US" b="1" dirty="0">
                <a:solidFill>
                  <a:schemeClr val="tx1"/>
                </a:solidFill>
              </a:rPr>
              <a:t> (Reflection grating) – </a:t>
            </a:r>
            <a:r>
              <a:rPr lang="en-US" dirty="0" err="1">
                <a:solidFill>
                  <a:schemeClr val="tx1"/>
                </a:solidFill>
              </a:rPr>
              <a:t>Suatu</a:t>
            </a:r>
            <a:r>
              <a:rPr lang="en-US" dirty="0">
                <a:solidFill>
                  <a:schemeClr val="tx1"/>
                </a:solidFill>
              </a:rPr>
              <a:t> </a:t>
            </a:r>
            <a:r>
              <a:rPr lang="en-US" dirty="0" err="1">
                <a:solidFill>
                  <a:schemeClr val="tx1"/>
                </a:solidFill>
              </a:rPr>
              <a:t>kisi</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celah</a:t>
            </a:r>
            <a:r>
              <a:rPr lang="en-US" dirty="0">
                <a:solidFill>
                  <a:schemeClr val="tx1"/>
                </a:solidFill>
              </a:rPr>
              <a:t> yang </a:t>
            </a:r>
            <a:r>
              <a:rPr lang="en-US" dirty="0" err="1">
                <a:solidFill>
                  <a:schemeClr val="tx1"/>
                </a:solidFill>
              </a:rPr>
              <a:t>memantulkan</a:t>
            </a:r>
            <a:r>
              <a:rPr lang="en-US" dirty="0">
                <a:solidFill>
                  <a:schemeClr val="tx1"/>
                </a:solidFill>
              </a:rPr>
              <a:t> </a:t>
            </a:r>
            <a:r>
              <a:rPr lang="en-US" dirty="0" err="1">
                <a:solidFill>
                  <a:schemeClr val="tx1"/>
                </a:solidFill>
              </a:rPr>
              <a:t>cahaya</a:t>
            </a:r>
            <a:r>
              <a:rPr lang="en-US" dirty="0">
                <a:solidFill>
                  <a:schemeClr val="tx1"/>
                </a:solidFill>
              </a:rPr>
              <a:t> .  It can be made by cutting parallel line on a reflection material. The light that incident on a cut line is diffuse and the space between two cut lines reflects light.  </a:t>
            </a:r>
          </a:p>
        </p:txBody>
      </p:sp>
      <p:sp>
        <p:nvSpPr>
          <p:cNvPr id="558085" name="Text Box 5"/>
          <p:cNvSpPr txBox="1">
            <a:spLocks noChangeArrowheads="1"/>
          </p:cNvSpPr>
          <p:nvPr/>
        </p:nvSpPr>
        <p:spPr bwMode="auto">
          <a:xfrm>
            <a:off x="857224" y="5929330"/>
            <a:ext cx="7519988" cy="830997"/>
          </a:xfrm>
          <a:prstGeom prst="rect">
            <a:avLst/>
          </a:prstGeom>
          <a:noFill/>
          <a:ln w="9525">
            <a:noFill/>
            <a:miter lim="800000"/>
            <a:headEnd/>
            <a:tailEnd/>
          </a:ln>
          <a:effectLst/>
        </p:spPr>
        <p:txBody>
          <a:bodyPr>
            <a:spAutoFit/>
          </a:bodyPr>
          <a:lstStyle/>
          <a:p>
            <a:pPr algn="just"/>
            <a:r>
              <a:rPr lang="en-US" dirty="0">
                <a:solidFill>
                  <a:schemeClr val="tx1"/>
                </a:solidFill>
              </a:rPr>
              <a:t>A typical grating has several slits per centimeter.  The slit separation of a grating having 5000 slits per cm is 20000 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8083">
                                            <p:txEl>
                                              <p:pRg st="0" end="0"/>
                                            </p:txEl>
                                          </p:spTgt>
                                        </p:tgtEl>
                                        <p:attrNameLst>
                                          <p:attrName>style.visibility</p:attrName>
                                        </p:attrNameLst>
                                      </p:cBhvr>
                                      <p:to>
                                        <p:strVal val="visible"/>
                                      </p:to>
                                    </p:set>
                                    <p:animEffect transition="in" filter="box(out)">
                                      <p:cBhvr>
                                        <p:cTn id="7" dur="500"/>
                                        <p:tgtEl>
                                          <p:spTgt spid="55808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58084">
                                            <p:txEl>
                                              <p:pRg st="0" end="0"/>
                                            </p:txEl>
                                          </p:spTgt>
                                        </p:tgtEl>
                                        <p:attrNameLst>
                                          <p:attrName>style.visibility</p:attrName>
                                        </p:attrNameLst>
                                      </p:cBhvr>
                                      <p:to>
                                        <p:strVal val="visible"/>
                                      </p:to>
                                    </p:set>
                                    <p:animEffect transition="in" filter="box(out)">
                                      <p:cBhvr>
                                        <p:cTn id="12" dur="500"/>
                                        <p:tgtEl>
                                          <p:spTgt spid="55808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58084">
                                            <p:txEl>
                                              <p:pRg st="2" end="2"/>
                                            </p:txEl>
                                          </p:spTgt>
                                        </p:tgtEl>
                                        <p:attrNameLst>
                                          <p:attrName>style.visibility</p:attrName>
                                        </p:attrNameLst>
                                      </p:cBhvr>
                                      <p:to>
                                        <p:strVal val="visible"/>
                                      </p:to>
                                    </p:set>
                                    <p:animEffect transition="in" filter="box(out)">
                                      <p:cBhvr>
                                        <p:cTn id="17" dur="500"/>
                                        <p:tgtEl>
                                          <p:spTgt spid="558084">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58085">
                                            <p:txEl>
                                              <p:pRg st="0" end="0"/>
                                            </p:txEl>
                                          </p:spTgt>
                                        </p:tgtEl>
                                        <p:attrNameLst>
                                          <p:attrName>style.visibility</p:attrName>
                                        </p:attrNameLst>
                                      </p:cBhvr>
                                      <p:to>
                                        <p:strVal val="visible"/>
                                      </p:to>
                                    </p:set>
                                    <p:animEffect transition="in" filter="box(out)">
                                      <p:cBhvr>
                                        <p:cTn id="22" dur="500"/>
                                        <p:tgtEl>
                                          <p:spTgt spid="558085">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3" grpId="0" build="p" autoUpdateAnimBg="0"/>
      <p:bldP spid="558084" grpId="0" build="p" autoUpdateAnimBg="0"/>
      <p:bldP spid="55808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Text Box 2"/>
          <p:cNvSpPr txBox="1">
            <a:spLocks noChangeArrowheads="1"/>
          </p:cNvSpPr>
          <p:nvPr/>
        </p:nvSpPr>
        <p:spPr bwMode="auto">
          <a:xfrm>
            <a:off x="895350" y="179388"/>
            <a:ext cx="4886325" cy="519112"/>
          </a:xfrm>
          <a:prstGeom prst="rect">
            <a:avLst/>
          </a:prstGeom>
          <a:noFill/>
          <a:ln w="9525">
            <a:noFill/>
            <a:miter lim="800000"/>
            <a:headEnd/>
            <a:tailEnd/>
          </a:ln>
          <a:effectLst/>
        </p:spPr>
        <p:txBody>
          <a:bodyPr wrap="none">
            <a:spAutoFit/>
          </a:bodyPr>
          <a:lstStyle/>
          <a:p>
            <a:r>
              <a:rPr lang="en-US" sz="2800" b="1">
                <a:solidFill>
                  <a:schemeClr val="accent1"/>
                </a:solidFill>
              </a:rPr>
              <a:t>Pola distribusi cahaya oleh kisi</a:t>
            </a:r>
          </a:p>
        </p:txBody>
      </p:sp>
      <p:sp>
        <p:nvSpPr>
          <p:cNvPr id="559107" name="Text Box 3"/>
          <p:cNvSpPr txBox="1">
            <a:spLocks noChangeArrowheads="1"/>
          </p:cNvSpPr>
          <p:nvPr/>
        </p:nvSpPr>
        <p:spPr bwMode="auto">
          <a:xfrm>
            <a:off x="755650" y="1125538"/>
            <a:ext cx="7462838" cy="2647950"/>
          </a:xfrm>
          <a:prstGeom prst="rect">
            <a:avLst/>
          </a:prstGeom>
          <a:noFill/>
          <a:ln w="9525">
            <a:noFill/>
            <a:miter lim="800000"/>
            <a:headEnd/>
            <a:tailEnd/>
          </a:ln>
          <a:effectLst/>
        </p:spPr>
        <p:txBody>
          <a:bodyPr>
            <a:spAutoFit/>
          </a:bodyPr>
          <a:lstStyle/>
          <a:p>
            <a:pPr algn="just"/>
            <a:r>
              <a:rPr lang="en-US">
                <a:solidFill>
                  <a:schemeClr val="tx1"/>
                </a:solidFill>
              </a:rPr>
              <a:t>Jika suatu kisi transmisi disinari dari belakang, tiap celah bertindak sebagai suatu sumber cahaya koheren. Pola cahaya yg diamati pada layar dihasilkan dari kombinasi efek interferensi dan difraksi. Tiap celah menghasilkan difraksi, dan berkas difraksi ini berinterferensi dengan yang lain untuk menghasilkan pola akhir. Kita telah melihat pola dari efek kombinasi ini untuk kasus 2 celah:</a:t>
            </a:r>
          </a:p>
        </p:txBody>
      </p:sp>
      <p:pic>
        <p:nvPicPr>
          <p:cNvPr id="559108" name="Picture 4" descr="SE38_11"/>
          <p:cNvPicPr>
            <a:picLocks noChangeAspect="1" noChangeArrowheads="1"/>
          </p:cNvPicPr>
          <p:nvPr/>
        </p:nvPicPr>
        <p:blipFill>
          <a:blip r:embed="rId3"/>
          <a:srcRect t="9375" b="28413"/>
          <a:stretch>
            <a:fillRect/>
          </a:stretch>
        </p:blipFill>
        <p:spPr bwMode="auto">
          <a:xfrm>
            <a:off x="1403350" y="3644900"/>
            <a:ext cx="6354763" cy="2289175"/>
          </a:xfrm>
          <a:prstGeom prst="rect">
            <a:avLst/>
          </a:prstGeom>
          <a:noFill/>
        </p:spPr>
      </p:pic>
      <p:sp>
        <p:nvSpPr>
          <p:cNvPr id="559109" name="Text Box 5"/>
          <p:cNvSpPr txBox="1">
            <a:spLocks noChangeArrowheads="1"/>
          </p:cNvSpPr>
          <p:nvPr/>
        </p:nvSpPr>
        <p:spPr bwMode="auto">
          <a:xfrm>
            <a:off x="803275" y="5843588"/>
            <a:ext cx="7926388" cy="701675"/>
          </a:xfrm>
          <a:prstGeom prst="rect">
            <a:avLst/>
          </a:prstGeom>
          <a:noFill/>
          <a:ln w="9525">
            <a:noFill/>
            <a:miter lim="800000"/>
            <a:headEnd/>
            <a:tailEnd/>
          </a:ln>
          <a:effectLst/>
        </p:spPr>
        <p:txBody>
          <a:bodyPr>
            <a:spAutoFit/>
          </a:bodyPr>
          <a:lstStyle/>
          <a:p>
            <a:pPr algn="just"/>
            <a:r>
              <a:rPr lang="en-US" sz="2000">
                <a:solidFill>
                  <a:schemeClr val="tx1"/>
                </a:solidFill>
              </a:rPr>
              <a:t>Perhatikan bagaimana pola difraksi bertindak sebagai suatu “envelop” dan mengontrol intensitas interferensi maksimum secara teratur.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9107">
                                            <p:txEl>
                                              <p:pRg st="0" end="0"/>
                                            </p:txEl>
                                          </p:spTgt>
                                        </p:tgtEl>
                                        <p:attrNameLst>
                                          <p:attrName>style.visibility</p:attrName>
                                        </p:attrNameLst>
                                      </p:cBhvr>
                                      <p:to>
                                        <p:strVal val="visible"/>
                                      </p:to>
                                    </p:set>
                                    <p:animEffect transition="in" filter="box(out)">
                                      <p:cBhvr>
                                        <p:cTn id="7" dur="500"/>
                                        <p:tgtEl>
                                          <p:spTgt spid="55910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59108"/>
                                        </p:tgtEl>
                                        <p:attrNameLst>
                                          <p:attrName>style.visibility</p:attrName>
                                        </p:attrNameLst>
                                      </p:cBhvr>
                                      <p:to>
                                        <p:strVal val="visible"/>
                                      </p:to>
                                    </p:set>
                                    <p:animEffect transition="in" filter="box(out)">
                                      <p:cBhvr>
                                        <p:cTn id="12" dur="500"/>
                                        <p:tgtEl>
                                          <p:spTgt spid="559108"/>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59109">
                                            <p:txEl>
                                              <p:pRg st="0" end="0"/>
                                            </p:txEl>
                                          </p:spTgt>
                                        </p:tgtEl>
                                        <p:attrNameLst>
                                          <p:attrName>style.visibility</p:attrName>
                                        </p:attrNameLst>
                                      </p:cBhvr>
                                      <p:to>
                                        <p:strVal val="visible"/>
                                      </p:to>
                                    </p:set>
                                    <p:animEffect transition="in" filter="box(out)">
                                      <p:cBhvr>
                                        <p:cTn id="17" dur="500"/>
                                        <p:tgtEl>
                                          <p:spTgt spid="559109">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9107" grpId="0" build="p" autoUpdateAnimBg="0"/>
      <p:bldP spid="55910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Text Box 2"/>
          <p:cNvSpPr txBox="1">
            <a:spLocks noChangeArrowheads="1"/>
          </p:cNvSpPr>
          <p:nvPr/>
        </p:nvSpPr>
        <p:spPr bwMode="auto">
          <a:xfrm>
            <a:off x="711200" y="185738"/>
            <a:ext cx="6948488" cy="579437"/>
          </a:xfrm>
          <a:prstGeom prst="rect">
            <a:avLst/>
          </a:prstGeom>
          <a:noFill/>
          <a:ln w="9525">
            <a:noFill/>
            <a:miter lim="800000"/>
            <a:headEnd/>
            <a:tailEnd/>
          </a:ln>
          <a:effectLst/>
        </p:spPr>
        <p:txBody>
          <a:bodyPr wrap="none">
            <a:spAutoFit/>
          </a:bodyPr>
          <a:lstStyle/>
          <a:p>
            <a:r>
              <a:rPr lang="en-US" sz="3200">
                <a:solidFill>
                  <a:schemeClr val="accent1"/>
                </a:solidFill>
                <a:latin typeface="Arial" charset="0"/>
              </a:rPr>
              <a:t>Pengaruh memperbesar jumlah celah</a:t>
            </a:r>
          </a:p>
        </p:txBody>
      </p:sp>
      <p:sp>
        <p:nvSpPr>
          <p:cNvPr id="560131" name="Text Box 3"/>
          <p:cNvSpPr txBox="1">
            <a:spLocks noChangeArrowheads="1"/>
          </p:cNvSpPr>
          <p:nvPr/>
        </p:nvSpPr>
        <p:spPr bwMode="auto">
          <a:xfrm>
            <a:off x="708025" y="871538"/>
            <a:ext cx="4010025" cy="1920875"/>
          </a:xfrm>
          <a:prstGeom prst="rect">
            <a:avLst/>
          </a:prstGeom>
          <a:noFill/>
          <a:ln w="9525">
            <a:noFill/>
            <a:miter lim="800000"/>
            <a:headEnd/>
            <a:tailEnd/>
          </a:ln>
          <a:effectLst/>
        </p:spPr>
        <p:txBody>
          <a:bodyPr>
            <a:spAutoFit/>
          </a:bodyPr>
          <a:lstStyle/>
          <a:p>
            <a:pPr algn="just"/>
            <a:r>
              <a:rPr lang="en-US" sz="2000" dirty="0">
                <a:solidFill>
                  <a:schemeClr val="tx1"/>
                </a:solidFill>
              </a:rPr>
              <a:t>Diagram </a:t>
            </a:r>
            <a:r>
              <a:rPr lang="en-US" sz="2000" dirty="0" err="1">
                <a:solidFill>
                  <a:schemeClr val="tx1"/>
                </a:solidFill>
              </a:rPr>
              <a:t>menunjukkan</a:t>
            </a:r>
            <a:r>
              <a:rPr lang="en-US" sz="2000" dirty="0">
                <a:solidFill>
                  <a:schemeClr val="tx1"/>
                </a:solidFill>
              </a:rPr>
              <a:t> </a:t>
            </a:r>
            <a:r>
              <a:rPr lang="en-US" sz="2000" dirty="0" err="1">
                <a:solidFill>
                  <a:schemeClr val="tx1"/>
                </a:solidFill>
              </a:rPr>
              <a:t>pola</a:t>
            </a:r>
            <a:r>
              <a:rPr lang="en-US" sz="2000" dirty="0">
                <a:solidFill>
                  <a:schemeClr val="tx1"/>
                </a:solidFill>
              </a:rPr>
              <a:t> </a:t>
            </a:r>
            <a:r>
              <a:rPr lang="en-US" sz="2000" dirty="0" err="1">
                <a:solidFill>
                  <a:schemeClr val="tx1"/>
                </a:solidFill>
              </a:rPr>
              <a:t>interferensi</a:t>
            </a:r>
            <a:r>
              <a:rPr lang="en-US" sz="2000" dirty="0">
                <a:solidFill>
                  <a:schemeClr val="tx1"/>
                </a:solidFill>
              </a:rPr>
              <a:t> yang </a:t>
            </a:r>
            <a:r>
              <a:rPr lang="en-US" sz="2000" dirty="0" err="1">
                <a:solidFill>
                  <a:schemeClr val="tx1"/>
                </a:solidFill>
              </a:rPr>
              <a:t>dibungkus</a:t>
            </a:r>
            <a:r>
              <a:rPr lang="en-US" sz="2000" dirty="0">
                <a:solidFill>
                  <a:schemeClr val="tx1"/>
                </a:solidFill>
              </a:rPr>
              <a:t> </a:t>
            </a:r>
            <a:r>
              <a:rPr lang="en-US" sz="2000" dirty="0" err="1">
                <a:solidFill>
                  <a:schemeClr val="tx1"/>
                </a:solidFill>
              </a:rPr>
              <a:t>oleh</a:t>
            </a:r>
            <a:r>
              <a:rPr lang="en-US" sz="2000" dirty="0">
                <a:solidFill>
                  <a:schemeClr val="tx1"/>
                </a:solidFill>
              </a:rPr>
              <a:t> </a:t>
            </a:r>
            <a:r>
              <a:rPr lang="en-US" sz="2000" dirty="0" err="1">
                <a:solidFill>
                  <a:schemeClr val="tx1"/>
                </a:solidFill>
              </a:rPr>
              <a:t>frinji</a:t>
            </a:r>
            <a:r>
              <a:rPr lang="en-US" sz="2000" dirty="0">
                <a:solidFill>
                  <a:schemeClr val="tx1"/>
                </a:solidFill>
              </a:rPr>
              <a:t> </a:t>
            </a:r>
            <a:r>
              <a:rPr lang="en-US" sz="2000" dirty="0" err="1">
                <a:solidFill>
                  <a:schemeClr val="tx1"/>
                </a:solidFill>
              </a:rPr>
              <a:t>interferensi</a:t>
            </a:r>
            <a:r>
              <a:rPr lang="en-US" sz="2000" dirty="0">
                <a:solidFill>
                  <a:schemeClr val="tx1"/>
                </a:solidFill>
              </a:rPr>
              <a:t> </a:t>
            </a:r>
            <a:r>
              <a:rPr lang="en-US" sz="2000" dirty="0" err="1">
                <a:solidFill>
                  <a:schemeClr val="tx1"/>
                </a:solidFill>
              </a:rPr>
              <a:t>pusat</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setiap</a:t>
            </a:r>
            <a:r>
              <a:rPr lang="en-US" sz="2000" dirty="0">
                <a:solidFill>
                  <a:schemeClr val="tx1"/>
                </a:solidFill>
              </a:rPr>
              <a:t> </a:t>
            </a:r>
            <a:r>
              <a:rPr lang="en-US" sz="2000" dirty="0" err="1">
                <a:solidFill>
                  <a:schemeClr val="tx1"/>
                </a:solidFill>
              </a:rPr>
              <a:t>kasus</a:t>
            </a:r>
            <a:r>
              <a:rPr lang="en-US" sz="2000" dirty="0">
                <a:solidFill>
                  <a:schemeClr val="tx1"/>
                </a:solidFill>
              </a:rPr>
              <a:t>.  </a:t>
            </a:r>
            <a:r>
              <a:rPr lang="en-US" sz="2000" dirty="0" err="1">
                <a:solidFill>
                  <a:schemeClr val="tx1"/>
                </a:solidFill>
              </a:rPr>
              <a:t>Jarak</a:t>
            </a:r>
            <a:r>
              <a:rPr lang="en-US" sz="2000" dirty="0">
                <a:solidFill>
                  <a:schemeClr val="tx1"/>
                </a:solidFill>
              </a:rPr>
              <a:t> </a:t>
            </a:r>
            <a:r>
              <a:rPr lang="en-US" sz="2000" dirty="0" err="1">
                <a:solidFill>
                  <a:schemeClr val="tx1"/>
                </a:solidFill>
              </a:rPr>
              <a:t>celah</a:t>
            </a:r>
            <a:r>
              <a:rPr lang="en-US" sz="2000" dirty="0">
                <a:solidFill>
                  <a:schemeClr val="tx1"/>
                </a:solidFill>
              </a:rPr>
              <a:t> </a:t>
            </a:r>
            <a:r>
              <a:rPr lang="en-US" sz="2000" dirty="0" err="1">
                <a:solidFill>
                  <a:schemeClr val="tx1"/>
                </a:solidFill>
              </a:rPr>
              <a:t>sama</a:t>
            </a:r>
            <a:r>
              <a:rPr lang="en-US" sz="2000" dirty="0">
                <a:solidFill>
                  <a:schemeClr val="tx1"/>
                </a:solidFill>
              </a:rPr>
              <a:t> </a:t>
            </a:r>
            <a:r>
              <a:rPr lang="en-US" sz="2000" dirty="0" err="1">
                <a:solidFill>
                  <a:schemeClr val="tx1"/>
                </a:solidFill>
              </a:rPr>
              <a:t>untuk</a:t>
            </a:r>
            <a:r>
              <a:rPr lang="en-US" sz="2000" dirty="0">
                <a:solidFill>
                  <a:schemeClr val="tx1"/>
                </a:solidFill>
              </a:rPr>
              <a:t> 5 </a:t>
            </a:r>
            <a:r>
              <a:rPr lang="en-US" sz="2000" dirty="0" err="1">
                <a:solidFill>
                  <a:schemeClr val="tx1"/>
                </a:solidFill>
              </a:rPr>
              <a:t>kasus</a:t>
            </a:r>
            <a:r>
              <a:rPr lang="en-US" sz="2000" dirty="0">
                <a:solidFill>
                  <a:schemeClr val="tx1"/>
                </a:solidFill>
              </a:rPr>
              <a:t> </a:t>
            </a:r>
            <a:r>
              <a:rPr lang="en-US" sz="2000" dirty="0" err="1">
                <a:solidFill>
                  <a:schemeClr val="tx1"/>
                </a:solidFill>
              </a:rPr>
              <a:t>tersebut</a:t>
            </a:r>
            <a:r>
              <a:rPr lang="en-US" sz="2000" dirty="0">
                <a:solidFill>
                  <a:schemeClr val="tx1"/>
                </a:solidFill>
              </a:rPr>
              <a:t>.  Hal yang </a:t>
            </a:r>
            <a:r>
              <a:rPr lang="en-US" sz="2000" dirty="0" err="1">
                <a:solidFill>
                  <a:schemeClr val="tx1"/>
                </a:solidFill>
              </a:rPr>
              <a:t>penting</a:t>
            </a:r>
            <a:r>
              <a:rPr lang="en-US" sz="2000" dirty="0">
                <a:solidFill>
                  <a:schemeClr val="tx1"/>
                </a:solidFill>
              </a:rPr>
              <a:t> </a:t>
            </a:r>
            <a:r>
              <a:rPr lang="en-US" sz="2000" dirty="0" err="1">
                <a:solidFill>
                  <a:schemeClr val="tx1"/>
                </a:solidFill>
              </a:rPr>
              <a:t>adalah</a:t>
            </a:r>
            <a:r>
              <a:rPr lang="en-US" sz="2000" dirty="0">
                <a:solidFill>
                  <a:schemeClr val="tx1"/>
                </a:solidFill>
              </a:rPr>
              <a:t>:</a:t>
            </a:r>
          </a:p>
        </p:txBody>
      </p:sp>
      <p:sp>
        <p:nvSpPr>
          <p:cNvPr id="560132" name="Text Box 4"/>
          <p:cNvSpPr txBox="1">
            <a:spLocks noChangeArrowheads="1"/>
          </p:cNvSpPr>
          <p:nvPr/>
        </p:nvSpPr>
        <p:spPr bwMode="auto">
          <a:xfrm>
            <a:off x="685800" y="2819400"/>
            <a:ext cx="4038600" cy="3749675"/>
          </a:xfrm>
          <a:prstGeom prst="rect">
            <a:avLst/>
          </a:prstGeom>
          <a:noFill/>
          <a:ln w="9525">
            <a:noFill/>
            <a:miter lim="800000"/>
            <a:headEnd/>
            <a:tailEnd/>
          </a:ln>
          <a:effectLst/>
        </p:spPr>
        <p:txBody>
          <a:bodyPr>
            <a:spAutoFit/>
          </a:bodyPr>
          <a:lstStyle/>
          <a:p>
            <a:pPr marL="457200" indent="-457200" algn="just">
              <a:buClr>
                <a:srgbClr val="FF0066"/>
              </a:buClr>
              <a:buSzPct val="160000"/>
              <a:buFontTx/>
              <a:buChar char="•"/>
            </a:pPr>
            <a:r>
              <a:rPr lang="en-US" sz="2000">
                <a:solidFill>
                  <a:schemeClr val="tx1"/>
                </a:solidFill>
              </a:rPr>
              <a:t>Posisi angular dari maksimum utama (primary maxima) untuk </a:t>
            </a:r>
            <a:r>
              <a:rPr lang="en-US" sz="2000" i="1">
                <a:solidFill>
                  <a:schemeClr val="tx1"/>
                </a:solidFill>
              </a:rPr>
              <a:t>N</a:t>
            </a:r>
            <a:r>
              <a:rPr lang="en-US" sz="2000">
                <a:solidFill>
                  <a:schemeClr val="tx1"/>
                </a:solidFill>
              </a:rPr>
              <a:t> yang berbeda adalah sama.</a:t>
            </a:r>
          </a:p>
          <a:p>
            <a:pPr marL="457200" indent="-457200" algn="just">
              <a:buClr>
                <a:srgbClr val="FF0066"/>
              </a:buClr>
              <a:buSzPct val="160000"/>
              <a:buFontTx/>
              <a:buChar char="•"/>
            </a:pPr>
            <a:r>
              <a:rPr lang="en-US" sz="2000">
                <a:solidFill>
                  <a:schemeClr val="tx1"/>
                </a:solidFill>
              </a:rPr>
              <a:t>Jumlah maksimum sekunder antara dua maksimum primer meningkat dengan </a:t>
            </a:r>
            <a:r>
              <a:rPr lang="en-US" sz="2000" i="1">
                <a:solidFill>
                  <a:schemeClr val="tx1"/>
                </a:solidFill>
              </a:rPr>
              <a:t>N</a:t>
            </a:r>
            <a:r>
              <a:rPr lang="en-US" sz="2000">
                <a:solidFill>
                  <a:schemeClr val="tx1"/>
                </a:solidFill>
              </a:rPr>
              <a:t> dan sama dengan </a:t>
            </a:r>
            <a:r>
              <a:rPr lang="en-US" sz="2000" i="1">
                <a:solidFill>
                  <a:schemeClr val="tx1"/>
                </a:solidFill>
              </a:rPr>
              <a:t>N</a:t>
            </a:r>
            <a:r>
              <a:rPr lang="en-US" sz="2000">
                <a:solidFill>
                  <a:schemeClr val="tx1"/>
                </a:solidFill>
              </a:rPr>
              <a:t>-2.</a:t>
            </a:r>
          </a:p>
          <a:p>
            <a:pPr marL="457200" indent="-457200" algn="just">
              <a:buClr>
                <a:srgbClr val="FF0066"/>
              </a:buClr>
              <a:buSzPct val="160000"/>
              <a:buFontTx/>
              <a:buChar char="•"/>
            </a:pPr>
            <a:r>
              <a:rPr lang="en-US" sz="2000">
                <a:solidFill>
                  <a:schemeClr val="tx1"/>
                </a:solidFill>
              </a:rPr>
              <a:t>Intensitas maksimum sekunder melemah dibandingkan maksimum primer.</a:t>
            </a:r>
          </a:p>
          <a:p>
            <a:pPr marL="457200" indent="-457200" algn="just">
              <a:buClr>
                <a:srgbClr val="FF0066"/>
              </a:buClr>
              <a:buSzPct val="160000"/>
              <a:buFontTx/>
              <a:buChar char="•"/>
            </a:pPr>
            <a:r>
              <a:rPr lang="en-US" sz="2000">
                <a:solidFill>
                  <a:schemeClr val="tx1"/>
                </a:solidFill>
              </a:rPr>
              <a:t>Lebar maksimum primer berkurang dengan naiknya N</a:t>
            </a:r>
          </a:p>
        </p:txBody>
      </p:sp>
      <p:grpSp>
        <p:nvGrpSpPr>
          <p:cNvPr id="560133" name="Group 5"/>
          <p:cNvGrpSpPr>
            <a:grpSpLocks/>
          </p:cNvGrpSpPr>
          <p:nvPr/>
        </p:nvGrpSpPr>
        <p:grpSpPr bwMode="auto">
          <a:xfrm>
            <a:off x="4800600" y="1066800"/>
            <a:ext cx="4038600" cy="5486400"/>
            <a:chOff x="2976" y="480"/>
            <a:chExt cx="2544" cy="3456"/>
          </a:xfrm>
        </p:grpSpPr>
        <p:sp>
          <p:nvSpPr>
            <p:cNvPr id="560134" name="Rectangle 6"/>
            <p:cNvSpPr>
              <a:spLocks noChangeArrowheads="1"/>
            </p:cNvSpPr>
            <p:nvPr/>
          </p:nvSpPr>
          <p:spPr bwMode="auto">
            <a:xfrm>
              <a:off x="2976" y="480"/>
              <a:ext cx="2544" cy="3456"/>
            </a:xfrm>
            <a:prstGeom prst="rect">
              <a:avLst/>
            </a:prstGeom>
            <a:solidFill>
              <a:schemeClr val="bg1"/>
            </a:solidFill>
            <a:ln w="9525">
              <a:solidFill>
                <a:schemeClr val="bg1"/>
              </a:solidFill>
              <a:miter lim="800000"/>
              <a:headEnd/>
              <a:tailEnd/>
            </a:ln>
            <a:effectLst/>
          </p:spPr>
          <p:txBody>
            <a:bodyPr wrap="none" anchor="ctr"/>
            <a:lstStyle/>
            <a:p>
              <a:endParaRPr lang="en-US"/>
            </a:p>
          </p:txBody>
        </p:sp>
        <p:pic>
          <p:nvPicPr>
            <p:cNvPr id="560135" name="Picture 7" descr="SE37_13"/>
            <p:cNvPicPr>
              <a:picLocks noChangeAspect="1" noChangeArrowheads="1"/>
            </p:cNvPicPr>
            <p:nvPr/>
          </p:nvPicPr>
          <p:blipFill>
            <a:blip r:embed="rId3"/>
            <a:srcRect l="11018" t="10625" r="14534" b="2499"/>
            <a:stretch>
              <a:fillRect/>
            </a:stretch>
          </p:blipFill>
          <p:spPr bwMode="auto">
            <a:xfrm>
              <a:off x="3024" y="528"/>
              <a:ext cx="2467" cy="3336"/>
            </a:xfrm>
            <a:prstGeom prst="rect">
              <a:avLst/>
            </a:prstGeom>
            <a:noFill/>
          </p:spPr>
        </p:pic>
        <p:sp>
          <p:nvSpPr>
            <p:cNvPr id="560136" name="Text Box 8"/>
            <p:cNvSpPr txBox="1">
              <a:spLocks noChangeArrowheads="1"/>
            </p:cNvSpPr>
            <p:nvPr/>
          </p:nvSpPr>
          <p:spPr bwMode="auto">
            <a:xfrm>
              <a:off x="3648" y="3696"/>
              <a:ext cx="576" cy="231"/>
            </a:xfrm>
            <a:prstGeom prst="rect">
              <a:avLst/>
            </a:prstGeom>
            <a:noFill/>
            <a:ln w="9525">
              <a:noFill/>
              <a:miter lim="800000"/>
              <a:headEnd/>
              <a:tailEnd/>
            </a:ln>
            <a:effectLst/>
          </p:spPr>
          <p:txBody>
            <a:bodyPr>
              <a:spAutoFit/>
            </a:bodyPr>
            <a:lstStyle/>
            <a:p>
              <a:r>
                <a:rPr lang="en-US" sz="1800" i="1">
                  <a:solidFill>
                    <a:schemeClr val="tx1"/>
                  </a:solidFill>
                </a:rPr>
                <a:t>d </a:t>
              </a:r>
              <a:r>
                <a:rPr lang="en-US" sz="1800">
                  <a:solidFill>
                    <a:schemeClr val="tx1"/>
                  </a:solidFill>
                </a:rPr>
                <a:t>sin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0132">
                                            <p:txEl>
                                              <p:pRg st="0" end="0"/>
                                            </p:txEl>
                                          </p:spTgt>
                                        </p:tgtEl>
                                        <p:attrNameLst>
                                          <p:attrName>style.visibility</p:attrName>
                                        </p:attrNameLst>
                                      </p:cBhvr>
                                      <p:to>
                                        <p:strVal val="visible"/>
                                      </p:to>
                                    </p:set>
                                    <p:animEffect transition="in" filter="box(out)">
                                      <p:cBhvr>
                                        <p:cTn id="7" dur="500"/>
                                        <p:tgtEl>
                                          <p:spTgt spid="56013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0132">
                                            <p:txEl>
                                              <p:pRg st="1" end="1"/>
                                            </p:txEl>
                                          </p:spTgt>
                                        </p:tgtEl>
                                        <p:attrNameLst>
                                          <p:attrName>style.visibility</p:attrName>
                                        </p:attrNameLst>
                                      </p:cBhvr>
                                      <p:to>
                                        <p:strVal val="visible"/>
                                      </p:to>
                                    </p:set>
                                    <p:animEffect transition="in" filter="box(out)">
                                      <p:cBhvr>
                                        <p:cTn id="12" dur="500"/>
                                        <p:tgtEl>
                                          <p:spTgt spid="560132">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60132">
                                            <p:txEl>
                                              <p:pRg st="2" end="2"/>
                                            </p:txEl>
                                          </p:spTgt>
                                        </p:tgtEl>
                                        <p:attrNameLst>
                                          <p:attrName>style.visibility</p:attrName>
                                        </p:attrNameLst>
                                      </p:cBhvr>
                                      <p:to>
                                        <p:strVal val="visible"/>
                                      </p:to>
                                    </p:set>
                                    <p:animEffect transition="in" filter="box(out)">
                                      <p:cBhvr>
                                        <p:cTn id="17" dur="500"/>
                                        <p:tgtEl>
                                          <p:spTgt spid="560132">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60132">
                                            <p:txEl>
                                              <p:pRg st="3" end="3"/>
                                            </p:txEl>
                                          </p:spTgt>
                                        </p:tgtEl>
                                        <p:attrNameLst>
                                          <p:attrName>style.visibility</p:attrName>
                                        </p:attrNameLst>
                                      </p:cBhvr>
                                      <p:to>
                                        <p:strVal val="visible"/>
                                      </p:to>
                                    </p:set>
                                    <p:animEffect transition="in" filter="box(out)">
                                      <p:cBhvr>
                                        <p:cTn id="22" dur="500"/>
                                        <p:tgtEl>
                                          <p:spTgt spid="560132">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3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Text Box 2"/>
          <p:cNvSpPr txBox="1">
            <a:spLocks noChangeArrowheads="1"/>
          </p:cNvSpPr>
          <p:nvPr/>
        </p:nvSpPr>
        <p:spPr bwMode="auto">
          <a:xfrm>
            <a:off x="827088" y="1268413"/>
            <a:ext cx="7196137" cy="701675"/>
          </a:xfrm>
          <a:prstGeom prst="rect">
            <a:avLst/>
          </a:prstGeom>
          <a:noFill/>
          <a:ln w="9525">
            <a:noFill/>
            <a:miter lim="800000"/>
            <a:headEnd/>
            <a:tailEnd/>
          </a:ln>
          <a:effectLst/>
        </p:spPr>
        <p:txBody>
          <a:bodyPr>
            <a:spAutoFit/>
          </a:bodyPr>
          <a:lstStyle/>
          <a:p>
            <a:pPr algn="just"/>
            <a:r>
              <a:rPr lang="en-US" sz="2000">
                <a:solidFill>
                  <a:schemeClr val="tx1"/>
                </a:solidFill>
              </a:rPr>
              <a:t>Difraksi adalah pembelokan cahaya di sekitar suatu  penghalang seperti misalnya suatu celah.</a:t>
            </a:r>
          </a:p>
        </p:txBody>
      </p:sp>
      <p:sp>
        <p:nvSpPr>
          <p:cNvPr id="542723" name="Text Box 3"/>
          <p:cNvSpPr txBox="1">
            <a:spLocks noChangeArrowheads="1"/>
          </p:cNvSpPr>
          <p:nvPr/>
        </p:nvSpPr>
        <p:spPr bwMode="auto">
          <a:xfrm>
            <a:off x="947738" y="261938"/>
            <a:ext cx="1606550" cy="579437"/>
          </a:xfrm>
          <a:prstGeom prst="rect">
            <a:avLst/>
          </a:prstGeom>
          <a:noFill/>
          <a:ln w="9525">
            <a:noFill/>
            <a:miter lim="800000"/>
            <a:headEnd/>
            <a:tailEnd/>
          </a:ln>
          <a:effectLst/>
        </p:spPr>
        <p:txBody>
          <a:bodyPr wrap="none">
            <a:spAutoFit/>
          </a:bodyPr>
          <a:lstStyle/>
          <a:p>
            <a:r>
              <a:rPr lang="en-US" sz="3200" b="1" u="sng">
                <a:solidFill>
                  <a:schemeClr val="accent1"/>
                </a:solidFill>
              </a:rPr>
              <a:t>Difraksi</a:t>
            </a:r>
            <a:endParaRPr lang="en-US" sz="3200" u="sng">
              <a:solidFill>
                <a:schemeClr val="accent1"/>
              </a:solidFill>
            </a:endParaRPr>
          </a:p>
        </p:txBody>
      </p:sp>
      <p:grpSp>
        <p:nvGrpSpPr>
          <p:cNvPr id="542724" name="Group 4"/>
          <p:cNvGrpSpPr>
            <a:grpSpLocks/>
          </p:cNvGrpSpPr>
          <p:nvPr/>
        </p:nvGrpSpPr>
        <p:grpSpPr bwMode="auto">
          <a:xfrm>
            <a:off x="1146175" y="2036763"/>
            <a:ext cx="7062788" cy="3602037"/>
            <a:chOff x="722" y="1283"/>
            <a:chExt cx="4449" cy="2269"/>
          </a:xfrm>
        </p:grpSpPr>
        <p:sp>
          <p:nvSpPr>
            <p:cNvPr id="542725" name="Text Box 5"/>
            <p:cNvSpPr txBox="1">
              <a:spLocks noChangeArrowheads="1"/>
            </p:cNvSpPr>
            <p:nvPr/>
          </p:nvSpPr>
          <p:spPr bwMode="auto">
            <a:xfrm>
              <a:off x="722" y="2918"/>
              <a:ext cx="4449" cy="634"/>
            </a:xfrm>
            <a:prstGeom prst="rect">
              <a:avLst/>
            </a:prstGeom>
            <a:noFill/>
            <a:ln w="9525">
              <a:noFill/>
              <a:miter lim="800000"/>
              <a:headEnd/>
              <a:tailEnd/>
            </a:ln>
            <a:effectLst/>
          </p:spPr>
          <p:txBody>
            <a:bodyPr>
              <a:spAutoFit/>
            </a:bodyPr>
            <a:lstStyle/>
            <a:p>
              <a:pPr algn="just"/>
              <a:r>
                <a:rPr lang="en-US" sz="2000">
                  <a:solidFill>
                    <a:schemeClr val="tx1"/>
                  </a:solidFill>
                </a:rPr>
                <a:t>Gambar di atas menunjukkan pola cahaya yang terbentuk pada layar oleh cahaya dari suatu sumber kecil yang melewati  ujung suatu obyek buram.  </a:t>
              </a:r>
              <a:endParaRPr lang="en-US" sz="800">
                <a:solidFill>
                  <a:schemeClr val="tx1"/>
                </a:solidFill>
              </a:endParaRPr>
            </a:p>
          </p:txBody>
        </p:sp>
        <p:grpSp>
          <p:nvGrpSpPr>
            <p:cNvPr id="542726" name="Group 6"/>
            <p:cNvGrpSpPr>
              <a:grpSpLocks/>
            </p:cNvGrpSpPr>
            <p:nvPr/>
          </p:nvGrpSpPr>
          <p:grpSpPr bwMode="auto">
            <a:xfrm>
              <a:off x="1628" y="1283"/>
              <a:ext cx="2407" cy="1477"/>
              <a:chOff x="1328" y="1403"/>
              <a:chExt cx="2731" cy="1477"/>
            </a:xfrm>
          </p:grpSpPr>
          <p:pic>
            <p:nvPicPr>
              <p:cNvPr id="542727" name="Picture 7" descr="SE38_02"/>
              <p:cNvPicPr>
                <a:picLocks noChangeAspect="1" noChangeArrowheads="1"/>
              </p:cNvPicPr>
              <p:nvPr/>
            </p:nvPicPr>
            <p:blipFill>
              <a:blip r:embed="rId3"/>
              <a:srcRect l="1172" t="16562" b="12187"/>
              <a:stretch>
                <a:fillRect/>
              </a:stretch>
            </p:blipFill>
            <p:spPr bwMode="auto">
              <a:xfrm>
                <a:off x="1328" y="1403"/>
                <a:ext cx="2731" cy="1477"/>
              </a:xfrm>
              <a:prstGeom prst="rect">
                <a:avLst/>
              </a:prstGeom>
              <a:noFill/>
            </p:spPr>
          </p:pic>
          <p:sp>
            <p:nvSpPr>
              <p:cNvPr id="542728" name="Rectangle 8"/>
              <p:cNvSpPr>
                <a:spLocks noChangeArrowheads="1"/>
              </p:cNvSpPr>
              <p:nvPr/>
            </p:nvSpPr>
            <p:spPr bwMode="auto">
              <a:xfrm>
                <a:off x="1344" y="1956"/>
                <a:ext cx="384" cy="618"/>
              </a:xfrm>
              <a:prstGeom prst="rect">
                <a:avLst/>
              </a:prstGeom>
              <a:solidFill>
                <a:schemeClr val="bg1"/>
              </a:solidFill>
              <a:ln w="9525">
                <a:noFill/>
                <a:miter lim="800000"/>
                <a:headEnd/>
                <a:tailEnd/>
              </a:ln>
              <a:effectLst/>
            </p:spPr>
            <p:txBody>
              <a:bodyPr wrap="none" anchor="ctr"/>
              <a:lstStyle/>
              <a:p>
                <a:endParaRPr lang="en-US" sz="1000">
                  <a:solidFill>
                    <a:schemeClr val="tx1"/>
                  </a:solidFill>
                </a:endParaRPr>
              </a:p>
              <a:p>
                <a:endParaRPr lang="en-US" sz="1000">
                  <a:solidFill>
                    <a:schemeClr val="tx1"/>
                  </a:solidFill>
                </a:endParaRPr>
              </a:p>
              <a:p>
                <a:endParaRPr lang="en-US" sz="1000">
                  <a:solidFill>
                    <a:schemeClr val="tx1"/>
                  </a:solidFill>
                </a:endParaRPr>
              </a:p>
              <a:p>
                <a:endParaRPr lang="en-US" sz="1000">
                  <a:solidFill>
                    <a:schemeClr val="tx1"/>
                  </a:solidFill>
                </a:endParaRPr>
              </a:p>
              <a:p>
                <a:pPr>
                  <a:lnSpc>
                    <a:spcPct val="85000"/>
                  </a:lnSpc>
                </a:pPr>
                <a:r>
                  <a:rPr lang="en-US" sz="1200">
                    <a:solidFill>
                      <a:schemeClr val="tx1"/>
                    </a:solidFill>
                  </a:rPr>
                  <a:t>Point</a:t>
                </a:r>
              </a:p>
              <a:p>
                <a:pPr>
                  <a:lnSpc>
                    <a:spcPct val="85000"/>
                  </a:lnSpc>
                </a:pPr>
                <a:r>
                  <a:rPr lang="en-US" sz="1200">
                    <a:solidFill>
                      <a:schemeClr val="tx1"/>
                    </a:solidFill>
                  </a:rPr>
                  <a:t>source</a:t>
                </a:r>
              </a:p>
            </p:txBody>
          </p:sp>
          <p:sp>
            <p:nvSpPr>
              <p:cNvPr id="542729" name="Oval 9"/>
              <p:cNvSpPr>
                <a:spLocks noChangeArrowheads="1"/>
              </p:cNvSpPr>
              <p:nvPr/>
            </p:nvSpPr>
            <p:spPr bwMode="auto">
              <a:xfrm>
                <a:off x="1458" y="2244"/>
                <a:ext cx="50" cy="50"/>
              </a:xfrm>
              <a:prstGeom prst="ellipse">
                <a:avLst/>
              </a:prstGeom>
              <a:solidFill>
                <a:srgbClr val="FF9900"/>
              </a:solidFill>
              <a:ln w="9525">
                <a:solidFill>
                  <a:srgbClr val="FF9900"/>
                </a:solidFill>
                <a:round/>
                <a:headEnd/>
                <a:tailEnd/>
              </a:ln>
              <a:effectLst/>
            </p:spPr>
            <p:txBody>
              <a:bodyPr wrap="none" anchor="ctr"/>
              <a:lstStyle/>
              <a:p>
                <a:endParaRPr lang="en-US"/>
              </a:p>
            </p:txBody>
          </p:sp>
          <p:sp>
            <p:nvSpPr>
              <p:cNvPr id="542730" name="Line 10"/>
              <p:cNvSpPr>
                <a:spLocks noChangeShapeType="1"/>
              </p:cNvSpPr>
              <p:nvPr/>
            </p:nvSpPr>
            <p:spPr bwMode="auto">
              <a:xfrm>
                <a:off x="1548" y="2268"/>
                <a:ext cx="360" cy="0"/>
              </a:xfrm>
              <a:prstGeom prst="line">
                <a:avLst/>
              </a:prstGeom>
              <a:noFill/>
              <a:ln w="9525">
                <a:solidFill>
                  <a:srgbClr val="FF9900"/>
                </a:solidFill>
                <a:round/>
                <a:headEnd/>
                <a:tailEnd type="triangle" w="sm" len="sm"/>
              </a:ln>
              <a:effec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2724"/>
                                        </p:tgtEl>
                                        <p:attrNameLst>
                                          <p:attrName>style.visibility</p:attrName>
                                        </p:attrNameLst>
                                      </p:cBhvr>
                                      <p:to>
                                        <p:strVal val="visible"/>
                                      </p:to>
                                    </p:set>
                                    <p:animEffect transition="in" filter="box(out)">
                                      <p:cBhvr>
                                        <p:cTn id="7" dur="500"/>
                                        <p:tgtEl>
                                          <p:spTgt spid="54272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Text Box 2"/>
          <p:cNvSpPr txBox="1">
            <a:spLocks noChangeArrowheads="1"/>
          </p:cNvSpPr>
          <p:nvPr/>
        </p:nvSpPr>
        <p:spPr bwMode="auto">
          <a:xfrm>
            <a:off x="895350" y="282575"/>
            <a:ext cx="7013575" cy="579438"/>
          </a:xfrm>
          <a:prstGeom prst="rect">
            <a:avLst/>
          </a:prstGeom>
          <a:noFill/>
          <a:ln w="9525">
            <a:noFill/>
            <a:miter lim="800000"/>
            <a:headEnd/>
            <a:tailEnd/>
          </a:ln>
          <a:effectLst/>
        </p:spPr>
        <p:txBody>
          <a:bodyPr wrap="none">
            <a:spAutoFit/>
          </a:bodyPr>
          <a:lstStyle/>
          <a:p>
            <a:r>
              <a:rPr lang="en-US" sz="3200">
                <a:solidFill>
                  <a:schemeClr val="accent1"/>
                </a:solidFill>
              </a:rPr>
              <a:t>Kondisi untuk maksimum primer dari kisi</a:t>
            </a:r>
          </a:p>
        </p:txBody>
      </p:sp>
      <p:grpSp>
        <p:nvGrpSpPr>
          <p:cNvPr id="561155" name="Group 3"/>
          <p:cNvGrpSpPr>
            <a:grpSpLocks/>
          </p:cNvGrpSpPr>
          <p:nvPr/>
        </p:nvGrpSpPr>
        <p:grpSpPr bwMode="auto">
          <a:xfrm>
            <a:off x="900113" y="1125538"/>
            <a:ext cx="7710487" cy="2538412"/>
            <a:chOff x="564" y="633"/>
            <a:chExt cx="4857" cy="1599"/>
          </a:xfrm>
        </p:grpSpPr>
        <p:sp>
          <p:nvSpPr>
            <p:cNvPr id="561156" name="Text Box 4"/>
            <p:cNvSpPr txBox="1">
              <a:spLocks noChangeArrowheads="1"/>
            </p:cNvSpPr>
            <p:nvPr/>
          </p:nvSpPr>
          <p:spPr bwMode="auto">
            <a:xfrm>
              <a:off x="564" y="633"/>
              <a:ext cx="2661" cy="1018"/>
            </a:xfrm>
            <a:prstGeom prst="rect">
              <a:avLst/>
            </a:prstGeom>
            <a:noFill/>
            <a:ln w="9525">
              <a:noFill/>
              <a:miter lim="800000"/>
              <a:headEnd/>
              <a:tailEnd/>
            </a:ln>
            <a:effectLst/>
          </p:spPr>
          <p:txBody>
            <a:bodyPr>
              <a:spAutoFit/>
            </a:bodyPr>
            <a:lstStyle/>
            <a:p>
              <a:pPr algn="just"/>
              <a:r>
                <a:rPr lang="en-US" sz="2000">
                  <a:solidFill>
                    <a:schemeClr val="tx1"/>
                  </a:solidFill>
                </a:rPr>
                <a:t>The condition for a construction interference for a grating is that the path difference between rays from adjacent slits equals to one wavelength  of  some integral multiple of , i.e.</a:t>
              </a:r>
            </a:p>
          </p:txBody>
        </p:sp>
        <p:grpSp>
          <p:nvGrpSpPr>
            <p:cNvPr id="561157" name="Group 5"/>
            <p:cNvGrpSpPr>
              <a:grpSpLocks/>
            </p:cNvGrpSpPr>
            <p:nvPr/>
          </p:nvGrpSpPr>
          <p:grpSpPr bwMode="auto">
            <a:xfrm>
              <a:off x="624" y="1872"/>
              <a:ext cx="2540" cy="360"/>
              <a:chOff x="624" y="1872"/>
              <a:chExt cx="2540" cy="360"/>
            </a:xfrm>
          </p:grpSpPr>
          <p:sp>
            <p:nvSpPr>
              <p:cNvPr id="561158" name="Rectangle 6"/>
              <p:cNvSpPr>
                <a:spLocks noChangeArrowheads="1"/>
              </p:cNvSpPr>
              <p:nvPr/>
            </p:nvSpPr>
            <p:spPr bwMode="auto">
              <a:xfrm>
                <a:off x="624" y="1872"/>
                <a:ext cx="2532" cy="360"/>
              </a:xfrm>
              <a:prstGeom prst="rect">
                <a:avLst/>
              </a:prstGeom>
              <a:solidFill>
                <a:schemeClr val="bg1"/>
              </a:solidFill>
              <a:ln w="9525">
                <a:solidFill>
                  <a:schemeClr val="bg1"/>
                </a:solidFill>
                <a:miter lim="800000"/>
                <a:headEnd/>
                <a:tailEnd/>
              </a:ln>
              <a:effectLst/>
            </p:spPr>
            <p:txBody>
              <a:bodyPr wrap="none" anchor="ctr"/>
              <a:lstStyle/>
              <a:p>
                <a:endParaRPr lang="en-US"/>
              </a:p>
            </p:txBody>
          </p:sp>
          <p:graphicFrame>
            <p:nvGraphicFramePr>
              <p:cNvPr id="561159" name="Object 7"/>
              <p:cNvGraphicFramePr>
                <a:graphicFrameLocks noChangeAspect="1"/>
              </p:cNvGraphicFramePr>
              <p:nvPr/>
            </p:nvGraphicFramePr>
            <p:xfrm>
              <a:off x="822" y="1969"/>
              <a:ext cx="931" cy="174"/>
            </p:xfrm>
            <a:graphic>
              <a:graphicData uri="http://schemas.openxmlformats.org/presentationml/2006/ole">
                <p:oleObj spid="_x0000_s561159" name="Equation" r:id="rId4" imgW="799920" imgH="177480" progId="Equation.3">
                  <p:embed/>
                </p:oleObj>
              </a:graphicData>
            </a:graphic>
          </p:graphicFrame>
          <p:sp>
            <p:nvSpPr>
              <p:cNvPr id="561160" name="Text Box 8"/>
              <p:cNvSpPr txBox="1">
                <a:spLocks noChangeArrowheads="1"/>
              </p:cNvSpPr>
              <p:nvPr/>
            </p:nvSpPr>
            <p:spPr bwMode="auto">
              <a:xfrm>
                <a:off x="2027" y="1947"/>
                <a:ext cx="1137" cy="231"/>
              </a:xfrm>
              <a:prstGeom prst="rect">
                <a:avLst/>
              </a:prstGeom>
              <a:noFill/>
              <a:ln w="9525">
                <a:noFill/>
                <a:miter lim="800000"/>
                <a:headEnd/>
                <a:tailEnd/>
              </a:ln>
              <a:effectLst/>
            </p:spPr>
            <p:txBody>
              <a:bodyPr wrap="none">
                <a:spAutoFit/>
              </a:bodyPr>
              <a:lstStyle/>
              <a:p>
                <a:r>
                  <a:rPr lang="en-US" sz="1800">
                    <a:solidFill>
                      <a:schemeClr val="tx1"/>
                    </a:solidFill>
                  </a:rPr>
                  <a:t>m = 0, 1, 2, 3 . . . </a:t>
                </a:r>
              </a:p>
            </p:txBody>
          </p:sp>
        </p:grpSp>
        <p:pic>
          <p:nvPicPr>
            <p:cNvPr id="561161" name="Picture 9" descr="SE38_18"/>
            <p:cNvPicPr>
              <a:picLocks noChangeAspect="1" noChangeArrowheads="1"/>
            </p:cNvPicPr>
            <p:nvPr/>
          </p:nvPicPr>
          <p:blipFill>
            <a:blip r:embed="rId5"/>
            <a:srcRect t="10001" b="6250"/>
            <a:stretch>
              <a:fillRect/>
            </a:stretch>
          </p:blipFill>
          <p:spPr bwMode="auto">
            <a:xfrm>
              <a:off x="3301" y="744"/>
              <a:ext cx="2120" cy="1332"/>
            </a:xfrm>
            <a:prstGeom prst="rect">
              <a:avLst/>
            </a:prstGeom>
            <a:noFill/>
          </p:spPr>
        </p:pic>
      </p:grpSp>
      <p:grpSp>
        <p:nvGrpSpPr>
          <p:cNvPr id="561162" name="Group 10"/>
          <p:cNvGrpSpPr>
            <a:grpSpLocks/>
          </p:cNvGrpSpPr>
          <p:nvPr/>
        </p:nvGrpSpPr>
        <p:grpSpPr bwMode="auto">
          <a:xfrm>
            <a:off x="971550" y="3429000"/>
            <a:ext cx="7658100" cy="2771775"/>
            <a:chOff x="600" y="2184"/>
            <a:chExt cx="4824" cy="1746"/>
          </a:xfrm>
        </p:grpSpPr>
        <p:sp>
          <p:nvSpPr>
            <p:cNvPr id="561163" name="Text Box 11"/>
            <p:cNvSpPr txBox="1">
              <a:spLocks noChangeArrowheads="1"/>
            </p:cNvSpPr>
            <p:nvPr/>
          </p:nvSpPr>
          <p:spPr bwMode="auto">
            <a:xfrm>
              <a:off x="600" y="2469"/>
              <a:ext cx="2589" cy="1402"/>
            </a:xfrm>
            <a:prstGeom prst="rect">
              <a:avLst/>
            </a:prstGeom>
            <a:noFill/>
            <a:ln w="9525">
              <a:noFill/>
              <a:miter lim="800000"/>
              <a:headEnd/>
              <a:tailEnd/>
            </a:ln>
            <a:effectLst/>
          </p:spPr>
          <p:txBody>
            <a:bodyPr>
              <a:spAutoFit/>
            </a:bodyPr>
            <a:lstStyle/>
            <a:p>
              <a:pPr algn="just"/>
              <a:r>
                <a:rPr lang="en-US" sz="2000">
                  <a:solidFill>
                    <a:schemeClr val="tx1"/>
                  </a:solidFill>
                </a:rPr>
                <a:t>The maximum at  = 0 (m = 0) is called the zero-order maximum.  The maximum at the angular distance  for which d·sin =  ( m = 1) is called the first-order maximum.  The </a:t>
              </a:r>
              <a:r>
                <a:rPr lang="en-US" sz="2000" i="1">
                  <a:solidFill>
                    <a:schemeClr val="tx1"/>
                  </a:solidFill>
                </a:rPr>
                <a:t>m</a:t>
              </a:r>
              <a:r>
                <a:rPr lang="en-US" sz="2000" baseline="30000">
                  <a:solidFill>
                    <a:schemeClr val="tx1"/>
                  </a:solidFill>
                </a:rPr>
                <a:t>th</a:t>
              </a:r>
              <a:r>
                <a:rPr lang="en-US" sz="2000">
                  <a:solidFill>
                    <a:schemeClr val="tx1"/>
                  </a:solidFill>
                </a:rPr>
                <a:t>-order maximum is at the angular distance </a:t>
              </a:r>
              <a:r>
                <a:rPr lang="en-US" sz="2000" i="1" baseline="-25000">
                  <a:solidFill>
                    <a:schemeClr val="tx1"/>
                  </a:solidFill>
                </a:rPr>
                <a:t>m</a:t>
              </a:r>
              <a:r>
                <a:rPr lang="en-US" sz="2000" i="1">
                  <a:solidFill>
                    <a:schemeClr val="tx1"/>
                  </a:solidFill>
                </a:rPr>
                <a:t> </a:t>
              </a:r>
              <a:r>
                <a:rPr lang="en-US" sz="2000">
                  <a:solidFill>
                    <a:schemeClr val="tx1"/>
                  </a:solidFill>
                </a:rPr>
                <a:t>where d·sin</a:t>
              </a:r>
              <a:r>
                <a:rPr lang="en-US" sz="2000" i="1" baseline="-25000">
                  <a:solidFill>
                    <a:schemeClr val="tx1"/>
                  </a:solidFill>
                </a:rPr>
                <a:t>m</a:t>
              </a:r>
              <a:r>
                <a:rPr lang="en-US" sz="2000" i="1">
                  <a:solidFill>
                    <a:schemeClr val="tx1"/>
                  </a:solidFill>
                </a:rPr>
                <a:t> = m</a:t>
              </a:r>
              <a:r>
                <a:rPr lang="en-US" sz="2000">
                  <a:solidFill>
                    <a:schemeClr val="tx1"/>
                  </a:solidFill>
                </a:rPr>
                <a:t></a:t>
              </a:r>
              <a:r>
                <a:rPr lang="en-US" sz="2000" i="1">
                  <a:solidFill>
                    <a:schemeClr val="tx1"/>
                  </a:solidFill>
                </a:rPr>
                <a:t>.</a:t>
              </a:r>
            </a:p>
          </p:txBody>
        </p:sp>
        <p:pic>
          <p:nvPicPr>
            <p:cNvPr id="561164" name="Picture 12" descr="SE38_19"/>
            <p:cNvPicPr>
              <a:picLocks noChangeAspect="1" noChangeArrowheads="1"/>
            </p:cNvPicPr>
            <p:nvPr/>
          </p:nvPicPr>
          <p:blipFill>
            <a:blip r:embed="rId6"/>
            <a:srcRect l="17581" t="14999" r="16644" b="12813"/>
            <a:stretch>
              <a:fillRect/>
            </a:stretch>
          </p:blipFill>
          <p:spPr bwMode="auto">
            <a:xfrm>
              <a:off x="3305" y="2184"/>
              <a:ext cx="2119" cy="1746"/>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1155"/>
                                        </p:tgtEl>
                                        <p:attrNameLst>
                                          <p:attrName>style.visibility</p:attrName>
                                        </p:attrNameLst>
                                      </p:cBhvr>
                                      <p:to>
                                        <p:strVal val="visible"/>
                                      </p:to>
                                    </p:set>
                                    <p:animEffect transition="in" filter="box(out)">
                                      <p:cBhvr>
                                        <p:cTn id="7" dur="500"/>
                                        <p:tgtEl>
                                          <p:spTgt spid="561155"/>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1162"/>
                                        </p:tgtEl>
                                        <p:attrNameLst>
                                          <p:attrName>style.visibility</p:attrName>
                                        </p:attrNameLst>
                                      </p:cBhvr>
                                      <p:to>
                                        <p:strVal val="visible"/>
                                      </p:to>
                                    </p:set>
                                    <p:animEffect transition="in" filter="box(out)">
                                      <p:cBhvr>
                                        <p:cTn id="12" dur="500"/>
                                        <p:tgtEl>
                                          <p:spTgt spid="561162"/>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Text Box 2"/>
          <p:cNvSpPr txBox="1">
            <a:spLocks noChangeArrowheads="1"/>
          </p:cNvSpPr>
          <p:nvPr/>
        </p:nvSpPr>
        <p:spPr bwMode="auto">
          <a:xfrm>
            <a:off x="895350" y="233363"/>
            <a:ext cx="5454650" cy="641350"/>
          </a:xfrm>
          <a:prstGeom prst="rect">
            <a:avLst/>
          </a:prstGeom>
          <a:noFill/>
          <a:ln w="9525">
            <a:noFill/>
            <a:miter lim="800000"/>
            <a:headEnd/>
            <a:tailEnd/>
          </a:ln>
          <a:effectLst/>
        </p:spPr>
        <p:txBody>
          <a:bodyPr wrap="none">
            <a:spAutoFit/>
          </a:bodyPr>
          <a:lstStyle/>
          <a:p>
            <a:r>
              <a:rPr lang="en-US" sz="3600">
                <a:solidFill>
                  <a:schemeClr val="accent1"/>
                </a:solidFill>
              </a:rPr>
              <a:t>Kondisi minimum untuk kisi</a:t>
            </a:r>
            <a:endParaRPr lang="en-US" sz="3600" b="1" u="sng">
              <a:solidFill>
                <a:schemeClr val="accent1"/>
              </a:solidFill>
            </a:endParaRPr>
          </a:p>
        </p:txBody>
      </p:sp>
      <p:sp>
        <p:nvSpPr>
          <p:cNvPr id="562179" name="Text Box 3"/>
          <p:cNvSpPr txBox="1">
            <a:spLocks noChangeArrowheads="1"/>
          </p:cNvSpPr>
          <p:nvPr/>
        </p:nvSpPr>
        <p:spPr bwMode="auto">
          <a:xfrm>
            <a:off x="952500" y="1157288"/>
            <a:ext cx="6891338" cy="1187450"/>
          </a:xfrm>
          <a:prstGeom prst="rect">
            <a:avLst/>
          </a:prstGeom>
          <a:noFill/>
          <a:ln w="9525">
            <a:noFill/>
            <a:miter lim="800000"/>
            <a:headEnd/>
            <a:tailEnd/>
          </a:ln>
          <a:effectLst/>
        </p:spPr>
        <p:txBody>
          <a:bodyPr>
            <a:spAutoFit/>
          </a:bodyPr>
          <a:lstStyle/>
          <a:p>
            <a:pPr algn="just"/>
            <a:r>
              <a:rPr lang="en-US">
                <a:solidFill>
                  <a:schemeClr val="tx1"/>
                </a:solidFill>
              </a:rPr>
              <a:t>For a diffraction grating having </a:t>
            </a:r>
            <a:r>
              <a:rPr lang="en-US" i="1">
                <a:solidFill>
                  <a:schemeClr val="tx1"/>
                </a:solidFill>
              </a:rPr>
              <a:t>N</a:t>
            </a:r>
            <a:r>
              <a:rPr lang="en-US">
                <a:solidFill>
                  <a:schemeClr val="tx1"/>
                </a:solidFill>
              </a:rPr>
              <a:t> slits, there are </a:t>
            </a:r>
            <a:r>
              <a:rPr lang="en-US" i="1">
                <a:solidFill>
                  <a:schemeClr val="tx1"/>
                </a:solidFill>
              </a:rPr>
              <a:t>N</a:t>
            </a:r>
            <a:r>
              <a:rPr lang="en-US">
                <a:solidFill>
                  <a:schemeClr val="tx1"/>
                </a:solidFill>
              </a:rPr>
              <a:t>-2 secondary maxima and </a:t>
            </a:r>
            <a:r>
              <a:rPr lang="en-US" i="1">
                <a:solidFill>
                  <a:schemeClr val="tx1"/>
                </a:solidFill>
              </a:rPr>
              <a:t>N</a:t>
            </a:r>
            <a:r>
              <a:rPr lang="en-US">
                <a:solidFill>
                  <a:schemeClr val="tx1"/>
                </a:solidFill>
              </a:rPr>
              <a:t>-1 minima between any two adjacent maxima.   </a:t>
            </a:r>
          </a:p>
        </p:txBody>
      </p:sp>
      <p:grpSp>
        <p:nvGrpSpPr>
          <p:cNvPr id="562180" name="Group 4"/>
          <p:cNvGrpSpPr>
            <a:grpSpLocks/>
          </p:cNvGrpSpPr>
          <p:nvPr/>
        </p:nvGrpSpPr>
        <p:grpSpPr bwMode="auto">
          <a:xfrm>
            <a:off x="1009650" y="2681288"/>
            <a:ext cx="6891338" cy="2638425"/>
            <a:chOff x="636" y="1689"/>
            <a:chExt cx="4341" cy="1662"/>
          </a:xfrm>
        </p:grpSpPr>
        <p:sp>
          <p:nvSpPr>
            <p:cNvPr id="562181" name="Text Box 5"/>
            <p:cNvSpPr txBox="1">
              <a:spLocks noChangeArrowheads="1"/>
            </p:cNvSpPr>
            <p:nvPr/>
          </p:nvSpPr>
          <p:spPr bwMode="auto">
            <a:xfrm>
              <a:off x="636" y="1689"/>
              <a:ext cx="4341" cy="748"/>
            </a:xfrm>
            <a:prstGeom prst="rect">
              <a:avLst/>
            </a:prstGeom>
            <a:noFill/>
            <a:ln w="9525">
              <a:noFill/>
              <a:miter lim="800000"/>
              <a:headEnd/>
              <a:tailEnd/>
            </a:ln>
            <a:effectLst/>
          </p:spPr>
          <p:txBody>
            <a:bodyPr>
              <a:spAutoFit/>
            </a:bodyPr>
            <a:lstStyle/>
            <a:p>
              <a:pPr algn="just"/>
              <a:r>
                <a:rPr lang="en-US">
                  <a:solidFill>
                    <a:schemeClr val="tx1"/>
                  </a:solidFill>
                </a:rPr>
                <a:t>The condition for the minima is when the sum of the phasors for light waves from the </a:t>
              </a:r>
              <a:r>
                <a:rPr lang="en-US" i="1">
                  <a:solidFill>
                    <a:schemeClr val="tx1"/>
                  </a:solidFill>
                </a:rPr>
                <a:t>N</a:t>
              </a:r>
              <a:r>
                <a:rPr lang="en-US">
                  <a:solidFill>
                    <a:schemeClr val="tx1"/>
                  </a:solidFill>
                </a:rPr>
                <a:t> slits has a zero magnitude, corresponding to the circumstance where</a:t>
              </a:r>
            </a:p>
          </p:txBody>
        </p:sp>
        <p:grpSp>
          <p:nvGrpSpPr>
            <p:cNvPr id="562182" name="Group 6"/>
            <p:cNvGrpSpPr>
              <a:grpSpLocks/>
            </p:cNvGrpSpPr>
            <p:nvPr/>
          </p:nvGrpSpPr>
          <p:grpSpPr bwMode="auto">
            <a:xfrm>
              <a:off x="1293" y="2816"/>
              <a:ext cx="3382" cy="535"/>
              <a:chOff x="1293" y="2816"/>
              <a:chExt cx="3382" cy="535"/>
            </a:xfrm>
          </p:grpSpPr>
          <p:sp>
            <p:nvSpPr>
              <p:cNvPr id="562183" name="Text Box 7"/>
              <p:cNvSpPr txBox="1">
                <a:spLocks noChangeArrowheads="1"/>
              </p:cNvSpPr>
              <p:nvPr/>
            </p:nvSpPr>
            <p:spPr bwMode="auto">
              <a:xfrm>
                <a:off x="3254" y="3120"/>
                <a:ext cx="1421" cy="231"/>
              </a:xfrm>
              <a:prstGeom prst="rect">
                <a:avLst/>
              </a:prstGeom>
              <a:noFill/>
              <a:ln w="9525">
                <a:noFill/>
                <a:miter lim="800000"/>
                <a:headEnd/>
                <a:tailEnd/>
              </a:ln>
              <a:effectLst/>
            </p:spPr>
            <p:txBody>
              <a:bodyPr wrap="none">
                <a:spAutoFit/>
              </a:bodyPr>
              <a:lstStyle/>
              <a:p>
                <a:r>
                  <a:rPr lang="en-US" sz="1800" i="1">
                    <a:solidFill>
                      <a:schemeClr val="tx1"/>
                    </a:solidFill>
                  </a:rPr>
                  <a:t>n</a:t>
                </a:r>
                <a:r>
                  <a:rPr lang="en-US" sz="1800">
                    <a:solidFill>
                      <a:schemeClr val="tx1"/>
                    </a:solidFill>
                  </a:rPr>
                  <a:t> = 1, 2, 3, . . . . , </a:t>
                </a:r>
                <a:r>
                  <a:rPr lang="en-US" sz="1800" i="1">
                    <a:solidFill>
                      <a:schemeClr val="tx1"/>
                    </a:solidFill>
                  </a:rPr>
                  <a:t>N </a:t>
                </a:r>
                <a:r>
                  <a:rPr lang="en-US" sz="1800">
                    <a:solidFill>
                      <a:schemeClr val="tx1"/>
                    </a:solidFill>
                  </a:rPr>
                  <a:t>- 1</a:t>
                </a:r>
              </a:p>
            </p:txBody>
          </p:sp>
          <p:graphicFrame>
            <p:nvGraphicFramePr>
              <p:cNvPr id="562184" name="Object 8"/>
              <p:cNvGraphicFramePr>
                <a:graphicFrameLocks noChangeAspect="1"/>
              </p:cNvGraphicFramePr>
              <p:nvPr/>
            </p:nvGraphicFramePr>
            <p:xfrm>
              <a:off x="1293" y="2816"/>
              <a:ext cx="1591" cy="512"/>
            </p:xfrm>
            <a:graphic>
              <a:graphicData uri="http://schemas.openxmlformats.org/presentationml/2006/ole">
                <p:oleObj spid="_x0000_s562184" name="Equation" r:id="rId4" imgW="1460160" imgH="469800" progId="Equation.3">
                  <p:embed/>
                </p:oleObj>
              </a:graphicData>
            </a:graphic>
          </p:graphicFrame>
          <p:sp>
            <p:nvSpPr>
              <p:cNvPr id="562185" name="Text Box 9"/>
              <p:cNvSpPr txBox="1">
                <a:spLocks noChangeArrowheads="1"/>
              </p:cNvSpPr>
              <p:nvPr/>
            </p:nvSpPr>
            <p:spPr bwMode="auto">
              <a:xfrm>
                <a:off x="3230" y="2832"/>
                <a:ext cx="1129" cy="231"/>
              </a:xfrm>
              <a:prstGeom prst="rect">
                <a:avLst/>
              </a:prstGeom>
              <a:noFill/>
              <a:ln w="9525">
                <a:noFill/>
                <a:miter lim="800000"/>
                <a:headEnd/>
                <a:tailEnd/>
              </a:ln>
              <a:effectLst/>
            </p:spPr>
            <p:txBody>
              <a:bodyPr wrap="none">
                <a:spAutoFit/>
              </a:bodyPr>
              <a:lstStyle/>
              <a:p>
                <a:r>
                  <a:rPr lang="en-US" sz="1800" i="1">
                    <a:solidFill>
                      <a:schemeClr val="tx1"/>
                    </a:solidFill>
                  </a:rPr>
                  <a:t>m</a:t>
                </a:r>
                <a:r>
                  <a:rPr lang="en-US" sz="1800">
                    <a:solidFill>
                      <a:schemeClr val="tx1"/>
                    </a:solidFill>
                  </a:rPr>
                  <a:t> = 1, 2, 3, . . . .  </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2179">
                                            <p:txEl>
                                              <p:pRg st="0" end="0"/>
                                            </p:txEl>
                                          </p:spTgt>
                                        </p:tgtEl>
                                        <p:attrNameLst>
                                          <p:attrName>style.visibility</p:attrName>
                                        </p:attrNameLst>
                                      </p:cBhvr>
                                      <p:to>
                                        <p:strVal val="visible"/>
                                      </p:to>
                                    </p:set>
                                    <p:animEffect transition="in" filter="box(out)">
                                      <p:cBhvr>
                                        <p:cTn id="7" dur="500"/>
                                        <p:tgtEl>
                                          <p:spTgt spid="56217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2180"/>
                                        </p:tgtEl>
                                        <p:attrNameLst>
                                          <p:attrName>style.visibility</p:attrName>
                                        </p:attrNameLst>
                                      </p:cBhvr>
                                      <p:to>
                                        <p:strVal val="visible"/>
                                      </p:to>
                                    </p:set>
                                    <p:animEffect transition="in" filter="box(out)">
                                      <p:cBhvr>
                                        <p:cTn id="12" dur="500"/>
                                        <p:tgtEl>
                                          <p:spTgt spid="562180"/>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ChangeArrowheads="1"/>
          </p:cNvSpPr>
          <p:nvPr/>
        </p:nvSpPr>
        <p:spPr bwMode="auto">
          <a:xfrm>
            <a:off x="781050" y="5162550"/>
            <a:ext cx="7962900" cy="609600"/>
          </a:xfrm>
          <a:prstGeom prst="rect">
            <a:avLst/>
          </a:prstGeom>
          <a:solidFill>
            <a:schemeClr val="bg1"/>
          </a:solidFill>
          <a:ln w="9525">
            <a:solidFill>
              <a:srgbClr val="FFA96F"/>
            </a:solidFill>
            <a:miter lim="800000"/>
            <a:headEnd/>
            <a:tailEnd/>
          </a:ln>
          <a:effectLst/>
        </p:spPr>
        <p:txBody>
          <a:bodyPr wrap="none" anchor="ctr"/>
          <a:lstStyle/>
          <a:p>
            <a:endParaRPr lang="en-US"/>
          </a:p>
        </p:txBody>
      </p:sp>
      <p:sp>
        <p:nvSpPr>
          <p:cNvPr id="563203" name="Text Box 3"/>
          <p:cNvSpPr txBox="1">
            <a:spLocks noChangeArrowheads="1"/>
          </p:cNvSpPr>
          <p:nvPr/>
        </p:nvSpPr>
        <p:spPr bwMode="auto">
          <a:xfrm>
            <a:off x="685800" y="228600"/>
            <a:ext cx="4111625" cy="457200"/>
          </a:xfrm>
          <a:prstGeom prst="rect">
            <a:avLst/>
          </a:prstGeom>
          <a:noFill/>
          <a:ln w="9525">
            <a:noFill/>
            <a:miter lim="800000"/>
            <a:headEnd/>
            <a:tailEnd/>
          </a:ln>
          <a:effectLst/>
        </p:spPr>
        <p:txBody>
          <a:bodyPr wrap="none">
            <a:spAutoFit/>
          </a:bodyPr>
          <a:lstStyle/>
          <a:p>
            <a:r>
              <a:rPr lang="en-US" b="1" u="sng"/>
              <a:t>Width of the primary maxima</a:t>
            </a:r>
          </a:p>
        </p:txBody>
      </p:sp>
      <p:sp>
        <p:nvSpPr>
          <p:cNvPr id="563204" name="Text Box 4"/>
          <p:cNvSpPr txBox="1">
            <a:spLocks noChangeArrowheads="1"/>
          </p:cNvSpPr>
          <p:nvPr/>
        </p:nvSpPr>
        <p:spPr bwMode="auto">
          <a:xfrm>
            <a:off x="762000" y="762000"/>
            <a:ext cx="4629150" cy="1311275"/>
          </a:xfrm>
          <a:prstGeom prst="rect">
            <a:avLst/>
          </a:prstGeom>
          <a:noFill/>
          <a:ln w="9525">
            <a:noFill/>
            <a:miter lim="800000"/>
            <a:headEnd/>
            <a:tailEnd/>
          </a:ln>
          <a:effectLst/>
        </p:spPr>
        <p:txBody>
          <a:bodyPr>
            <a:spAutoFit/>
          </a:bodyPr>
          <a:lstStyle/>
          <a:p>
            <a:pPr algn="just"/>
            <a:r>
              <a:rPr lang="en-US" sz="2000">
                <a:solidFill>
                  <a:schemeClr val="tx1"/>
                </a:solidFill>
              </a:rPr>
              <a:t>The width of a primary maximum is governed by the angular distance  of the adjacent minimum on either of its two sides.</a:t>
            </a:r>
          </a:p>
        </p:txBody>
      </p:sp>
      <p:sp>
        <p:nvSpPr>
          <p:cNvPr id="563205" name="Freeform 5"/>
          <p:cNvSpPr>
            <a:spLocks/>
          </p:cNvSpPr>
          <p:nvPr/>
        </p:nvSpPr>
        <p:spPr bwMode="auto">
          <a:xfrm>
            <a:off x="7153275" y="1257300"/>
            <a:ext cx="1685925" cy="2190750"/>
          </a:xfrm>
          <a:custGeom>
            <a:avLst/>
            <a:gdLst/>
            <a:ahLst/>
            <a:cxnLst>
              <a:cxn ang="0">
                <a:pos x="0" y="0"/>
              </a:cxn>
              <a:cxn ang="0">
                <a:pos x="144" y="336"/>
              </a:cxn>
              <a:cxn ang="0">
                <a:pos x="288" y="1920"/>
              </a:cxn>
              <a:cxn ang="0">
                <a:pos x="768" y="1824"/>
              </a:cxn>
              <a:cxn ang="0">
                <a:pos x="1152" y="2016"/>
              </a:cxn>
              <a:cxn ang="0">
                <a:pos x="1536" y="1824"/>
              </a:cxn>
              <a:cxn ang="0">
                <a:pos x="1920" y="2016"/>
              </a:cxn>
            </a:cxnLst>
            <a:rect l="0" t="0" r="r" b="b"/>
            <a:pathLst>
              <a:path w="1920" h="2168">
                <a:moveTo>
                  <a:pt x="0" y="0"/>
                </a:moveTo>
                <a:cubicBezTo>
                  <a:pt x="48" y="8"/>
                  <a:pt x="96" y="16"/>
                  <a:pt x="144" y="336"/>
                </a:cubicBezTo>
                <a:cubicBezTo>
                  <a:pt x="192" y="656"/>
                  <a:pt x="184" y="1672"/>
                  <a:pt x="288" y="1920"/>
                </a:cubicBezTo>
                <a:cubicBezTo>
                  <a:pt x="392" y="2168"/>
                  <a:pt x="624" y="1808"/>
                  <a:pt x="768" y="1824"/>
                </a:cubicBezTo>
                <a:cubicBezTo>
                  <a:pt x="912" y="1840"/>
                  <a:pt x="1024" y="2016"/>
                  <a:pt x="1152" y="2016"/>
                </a:cubicBezTo>
                <a:cubicBezTo>
                  <a:pt x="1280" y="2016"/>
                  <a:pt x="1408" y="1824"/>
                  <a:pt x="1536" y="1824"/>
                </a:cubicBezTo>
                <a:cubicBezTo>
                  <a:pt x="1664" y="1824"/>
                  <a:pt x="1792" y="1920"/>
                  <a:pt x="1920" y="2016"/>
                </a:cubicBezTo>
              </a:path>
            </a:pathLst>
          </a:cu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63206" name="Freeform 6"/>
          <p:cNvSpPr>
            <a:spLocks/>
          </p:cNvSpPr>
          <p:nvPr/>
        </p:nvSpPr>
        <p:spPr bwMode="auto">
          <a:xfrm flipH="1">
            <a:off x="5467350" y="1257300"/>
            <a:ext cx="1685925" cy="2190750"/>
          </a:xfrm>
          <a:custGeom>
            <a:avLst/>
            <a:gdLst/>
            <a:ahLst/>
            <a:cxnLst>
              <a:cxn ang="0">
                <a:pos x="0" y="0"/>
              </a:cxn>
              <a:cxn ang="0">
                <a:pos x="144" y="336"/>
              </a:cxn>
              <a:cxn ang="0">
                <a:pos x="288" y="1920"/>
              </a:cxn>
              <a:cxn ang="0">
                <a:pos x="768" y="1824"/>
              </a:cxn>
              <a:cxn ang="0">
                <a:pos x="1152" y="2016"/>
              </a:cxn>
              <a:cxn ang="0">
                <a:pos x="1536" y="1824"/>
              </a:cxn>
              <a:cxn ang="0">
                <a:pos x="1920" y="2016"/>
              </a:cxn>
            </a:cxnLst>
            <a:rect l="0" t="0" r="r" b="b"/>
            <a:pathLst>
              <a:path w="1920" h="2168">
                <a:moveTo>
                  <a:pt x="0" y="0"/>
                </a:moveTo>
                <a:cubicBezTo>
                  <a:pt x="48" y="8"/>
                  <a:pt x="96" y="16"/>
                  <a:pt x="144" y="336"/>
                </a:cubicBezTo>
                <a:cubicBezTo>
                  <a:pt x="192" y="656"/>
                  <a:pt x="184" y="1672"/>
                  <a:pt x="288" y="1920"/>
                </a:cubicBezTo>
                <a:cubicBezTo>
                  <a:pt x="392" y="2168"/>
                  <a:pt x="624" y="1808"/>
                  <a:pt x="768" y="1824"/>
                </a:cubicBezTo>
                <a:cubicBezTo>
                  <a:pt x="912" y="1840"/>
                  <a:pt x="1024" y="2016"/>
                  <a:pt x="1152" y="2016"/>
                </a:cubicBezTo>
                <a:cubicBezTo>
                  <a:pt x="1280" y="2016"/>
                  <a:pt x="1408" y="1824"/>
                  <a:pt x="1536" y="1824"/>
                </a:cubicBezTo>
                <a:cubicBezTo>
                  <a:pt x="1664" y="1824"/>
                  <a:pt x="1792" y="1920"/>
                  <a:pt x="1920" y="2016"/>
                </a:cubicBezTo>
              </a:path>
            </a:pathLst>
          </a:cu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63207" name="Line 7"/>
          <p:cNvSpPr>
            <a:spLocks noChangeShapeType="1"/>
          </p:cNvSpPr>
          <p:nvPr/>
        </p:nvSpPr>
        <p:spPr bwMode="auto">
          <a:xfrm>
            <a:off x="7143750" y="1257300"/>
            <a:ext cx="0" cy="238125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63208" name="Line 8"/>
          <p:cNvSpPr>
            <a:spLocks noChangeShapeType="1"/>
          </p:cNvSpPr>
          <p:nvPr/>
        </p:nvSpPr>
        <p:spPr bwMode="auto">
          <a:xfrm>
            <a:off x="7467600" y="2724150"/>
            <a:ext cx="0" cy="85725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63209" name="Text Box 9"/>
          <p:cNvSpPr txBox="1">
            <a:spLocks noChangeArrowheads="1"/>
          </p:cNvSpPr>
          <p:nvPr/>
        </p:nvSpPr>
        <p:spPr bwMode="auto">
          <a:xfrm>
            <a:off x="7356475" y="3635375"/>
            <a:ext cx="1182688" cy="457200"/>
          </a:xfrm>
          <a:prstGeom prst="rect">
            <a:avLst/>
          </a:prstGeom>
          <a:noFill/>
          <a:ln w="9525">
            <a:noFill/>
            <a:miter lim="800000"/>
            <a:headEnd/>
            <a:tailEnd/>
          </a:ln>
          <a:effectLst/>
        </p:spPr>
        <p:txBody>
          <a:bodyPr>
            <a:spAutoFit/>
          </a:bodyPr>
          <a:lstStyle/>
          <a:p>
            <a:r>
              <a:rPr lang="en-US" dirty="0">
                <a:solidFill>
                  <a:schemeClr val="tx1"/>
                </a:solidFill>
              </a:rPr>
              <a:t></a:t>
            </a:r>
            <a:r>
              <a:rPr lang="en-US" i="1" baseline="-25000" dirty="0">
                <a:solidFill>
                  <a:schemeClr val="tx1"/>
                </a:solidFill>
              </a:rPr>
              <a:t>m</a:t>
            </a:r>
            <a:r>
              <a:rPr lang="en-US" dirty="0">
                <a:solidFill>
                  <a:schemeClr val="tx1"/>
                </a:solidFill>
              </a:rPr>
              <a:t>+</a:t>
            </a:r>
            <a:endParaRPr lang="en-US" i="1" baseline="-25000" dirty="0">
              <a:solidFill>
                <a:schemeClr val="tx1"/>
              </a:solidFill>
            </a:endParaRPr>
          </a:p>
        </p:txBody>
      </p:sp>
      <p:sp>
        <p:nvSpPr>
          <p:cNvPr id="563210" name="Text Box 10"/>
          <p:cNvSpPr txBox="1">
            <a:spLocks noChangeArrowheads="1"/>
          </p:cNvSpPr>
          <p:nvPr/>
        </p:nvSpPr>
        <p:spPr bwMode="auto">
          <a:xfrm>
            <a:off x="5984875" y="666750"/>
            <a:ext cx="2644775" cy="457200"/>
          </a:xfrm>
          <a:prstGeom prst="rect">
            <a:avLst/>
          </a:prstGeom>
          <a:noFill/>
          <a:ln w="9525">
            <a:noFill/>
            <a:miter lim="800000"/>
            <a:headEnd/>
            <a:tailEnd/>
          </a:ln>
          <a:effectLst/>
        </p:spPr>
        <p:txBody>
          <a:bodyPr>
            <a:spAutoFit/>
          </a:bodyPr>
          <a:lstStyle/>
          <a:p>
            <a:r>
              <a:rPr lang="en-US" i="1"/>
              <a:t>m</a:t>
            </a:r>
            <a:r>
              <a:rPr lang="en-US" baseline="30000"/>
              <a:t>th</a:t>
            </a:r>
            <a:r>
              <a:rPr lang="en-US" i="1"/>
              <a:t>-</a:t>
            </a:r>
            <a:r>
              <a:rPr lang="en-US"/>
              <a:t>order</a:t>
            </a:r>
            <a:r>
              <a:rPr lang="en-US" i="1"/>
              <a:t> </a:t>
            </a:r>
            <a:r>
              <a:rPr lang="en-US"/>
              <a:t>maximum</a:t>
            </a:r>
            <a:endParaRPr lang="en-US" baseline="-25000"/>
          </a:p>
        </p:txBody>
      </p:sp>
      <p:sp>
        <p:nvSpPr>
          <p:cNvPr id="563211" name="Text Box 11"/>
          <p:cNvSpPr txBox="1">
            <a:spLocks noChangeArrowheads="1"/>
          </p:cNvSpPr>
          <p:nvPr/>
        </p:nvSpPr>
        <p:spPr bwMode="auto">
          <a:xfrm>
            <a:off x="6899275" y="3597275"/>
            <a:ext cx="554038" cy="457200"/>
          </a:xfrm>
          <a:prstGeom prst="rect">
            <a:avLst/>
          </a:prstGeom>
          <a:noFill/>
          <a:ln w="9525">
            <a:noFill/>
            <a:miter lim="800000"/>
            <a:headEnd/>
            <a:tailEnd/>
          </a:ln>
          <a:effectLst/>
        </p:spPr>
        <p:txBody>
          <a:bodyPr>
            <a:spAutoFit/>
          </a:bodyPr>
          <a:lstStyle/>
          <a:p>
            <a:r>
              <a:rPr lang="en-US" dirty="0">
                <a:solidFill>
                  <a:schemeClr val="tx1"/>
                </a:solidFill>
              </a:rPr>
              <a:t></a:t>
            </a:r>
            <a:r>
              <a:rPr lang="en-US" i="1" baseline="-25000" dirty="0">
                <a:solidFill>
                  <a:schemeClr val="tx1"/>
                </a:solidFill>
              </a:rPr>
              <a:t>m</a:t>
            </a:r>
          </a:p>
        </p:txBody>
      </p:sp>
      <p:grpSp>
        <p:nvGrpSpPr>
          <p:cNvPr id="563212" name="Group 12"/>
          <p:cNvGrpSpPr>
            <a:grpSpLocks/>
          </p:cNvGrpSpPr>
          <p:nvPr/>
        </p:nvGrpSpPr>
        <p:grpSpPr bwMode="auto">
          <a:xfrm>
            <a:off x="800100" y="2038350"/>
            <a:ext cx="4648200" cy="2105025"/>
            <a:chOff x="504" y="1284"/>
            <a:chExt cx="2928" cy="1326"/>
          </a:xfrm>
        </p:grpSpPr>
        <p:sp>
          <p:nvSpPr>
            <p:cNvPr id="563213" name="Text Box 13"/>
            <p:cNvSpPr txBox="1">
              <a:spLocks noChangeArrowheads="1"/>
            </p:cNvSpPr>
            <p:nvPr/>
          </p:nvSpPr>
          <p:spPr bwMode="auto">
            <a:xfrm>
              <a:off x="504" y="1284"/>
              <a:ext cx="2928" cy="826"/>
            </a:xfrm>
            <a:prstGeom prst="rect">
              <a:avLst/>
            </a:prstGeom>
            <a:noFill/>
            <a:ln w="9525">
              <a:noFill/>
              <a:miter lim="800000"/>
              <a:headEnd/>
              <a:tailEnd/>
            </a:ln>
            <a:effectLst/>
          </p:spPr>
          <p:txBody>
            <a:bodyPr>
              <a:spAutoFit/>
            </a:bodyPr>
            <a:lstStyle/>
            <a:p>
              <a:pPr algn="just"/>
              <a:r>
                <a:rPr lang="en-US" sz="2000">
                  <a:solidFill>
                    <a:schemeClr val="tx1"/>
                  </a:solidFill>
                </a:rPr>
                <a:t>Let </a:t>
              </a:r>
              <a:r>
                <a:rPr lang="en-US" sz="2000" i="1" baseline="-25000">
                  <a:solidFill>
                    <a:schemeClr val="tx1"/>
                  </a:solidFill>
                </a:rPr>
                <a:t>m</a:t>
              </a:r>
              <a:r>
                <a:rPr lang="en-US" sz="2000">
                  <a:solidFill>
                    <a:schemeClr val="tx1"/>
                  </a:solidFill>
                </a:rPr>
                <a:t> be the angular position of the maximum of order </a:t>
              </a:r>
              <a:r>
                <a:rPr lang="en-US" sz="2000" i="1">
                  <a:solidFill>
                    <a:schemeClr val="tx1"/>
                  </a:solidFill>
                </a:rPr>
                <a:t>m</a:t>
              </a:r>
              <a:r>
                <a:rPr lang="en-US" sz="2000">
                  <a:solidFill>
                    <a:schemeClr val="tx1"/>
                  </a:solidFill>
                </a:rPr>
                <a:t> and </a:t>
              </a:r>
              <a:r>
                <a:rPr lang="en-US" sz="2000" i="1" baseline="-25000">
                  <a:solidFill>
                    <a:schemeClr val="tx1"/>
                  </a:solidFill>
                </a:rPr>
                <a:t>m</a:t>
              </a:r>
              <a:r>
                <a:rPr lang="en-US" sz="2000">
                  <a:solidFill>
                    <a:schemeClr val="tx1"/>
                  </a:solidFill>
                </a:rPr>
                <a:t> + </a:t>
              </a:r>
              <a:r>
                <a:rPr lang="en-US" sz="2000" i="1" baseline="-25000">
                  <a:solidFill>
                    <a:schemeClr val="tx1"/>
                  </a:solidFill>
                </a:rPr>
                <a:t> </a:t>
              </a:r>
              <a:r>
                <a:rPr lang="en-US" sz="2000">
                  <a:solidFill>
                    <a:schemeClr val="tx1"/>
                  </a:solidFill>
                </a:rPr>
                <a:t>be the angular position of the minimum adjacent to this maximum. Then</a:t>
              </a:r>
            </a:p>
          </p:txBody>
        </p:sp>
        <p:graphicFrame>
          <p:nvGraphicFramePr>
            <p:cNvPr id="563214" name="Object 14"/>
            <p:cNvGraphicFramePr>
              <a:graphicFrameLocks noChangeAspect="1"/>
            </p:cNvGraphicFramePr>
            <p:nvPr/>
          </p:nvGraphicFramePr>
          <p:xfrm>
            <a:off x="1042" y="2190"/>
            <a:ext cx="2022" cy="420"/>
          </p:xfrm>
          <a:graphic>
            <a:graphicData uri="http://schemas.openxmlformats.org/presentationml/2006/ole">
              <p:oleObj spid="_x0000_s563214" name="Equation" r:id="rId4" imgW="1892160" imgH="393480" progId="Equation.3">
                <p:embed/>
              </p:oleObj>
            </a:graphicData>
          </a:graphic>
        </p:graphicFrame>
      </p:grpSp>
      <p:grpSp>
        <p:nvGrpSpPr>
          <p:cNvPr id="563215" name="Group 15"/>
          <p:cNvGrpSpPr>
            <a:grpSpLocks/>
          </p:cNvGrpSpPr>
          <p:nvPr/>
        </p:nvGrpSpPr>
        <p:grpSpPr bwMode="auto">
          <a:xfrm>
            <a:off x="895350" y="4484688"/>
            <a:ext cx="6632575" cy="460375"/>
            <a:chOff x="564" y="2825"/>
            <a:chExt cx="4178" cy="290"/>
          </a:xfrm>
        </p:grpSpPr>
        <p:sp>
          <p:nvSpPr>
            <p:cNvPr id="563216" name="Text Box 16"/>
            <p:cNvSpPr txBox="1">
              <a:spLocks noChangeArrowheads="1"/>
            </p:cNvSpPr>
            <p:nvPr/>
          </p:nvSpPr>
          <p:spPr bwMode="auto">
            <a:xfrm>
              <a:off x="564" y="2851"/>
              <a:ext cx="1344" cy="250"/>
            </a:xfrm>
            <a:prstGeom prst="rect">
              <a:avLst/>
            </a:prstGeom>
            <a:noFill/>
            <a:ln w="9525">
              <a:noFill/>
              <a:miter lim="800000"/>
              <a:headEnd/>
              <a:tailEnd/>
            </a:ln>
            <a:effectLst/>
          </p:spPr>
          <p:txBody>
            <a:bodyPr>
              <a:spAutoFit/>
            </a:bodyPr>
            <a:lstStyle/>
            <a:p>
              <a:pPr algn="just"/>
              <a:r>
                <a:rPr lang="en-US" sz="2000" dirty="0">
                  <a:solidFill>
                    <a:schemeClr val="tx1"/>
                  </a:solidFill>
                </a:rPr>
                <a:t>For  &lt;&lt; </a:t>
              </a:r>
              <a:r>
                <a:rPr lang="en-US" sz="2000" i="1" baseline="-25000" dirty="0">
                  <a:solidFill>
                    <a:schemeClr val="tx1"/>
                  </a:solidFill>
                </a:rPr>
                <a:t>m</a:t>
              </a:r>
              <a:r>
                <a:rPr lang="en-US" sz="2000" dirty="0">
                  <a:solidFill>
                    <a:schemeClr val="tx1"/>
                  </a:solidFill>
                </a:rPr>
                <a:t>, </a:t>
              </a:r>
            </a:p>
          </p:txBody>
        </p:sp>
        <p:graphicFrame>
          <p:nvGraphicFramePr>
            <p:cNvPr id="563217" name="Object 17"/>
            <p:cNvGraphicFramePr>
              <a:graphicFrameLocks noChangeAspect="1"/>
            </p:cNvGraphicFramePr>
            <p:nvPr/>
          </p:nvGraphicFramePr>
          <p:xfrm>
            <a:off x="1725" y="2825"/>
            <a:ext cx="3017" cy="290"/>
          </p:xfrm>
          <a:graphic>
            <a:graphicData uri="http://schemas.openxmlformats.org/presentationml/2006/ole">
              <p:oleObj spid="_x0000_s563217" name="Equation" r:id="rId5" imgW="2501640" imgH="241200" progId="Equation.3">
                <p:embed/>
              </p:oleObj>
            </a:graphicData>
          </a:graphic>
        </p:graphicFrame>
      </p:grpSp>
      <p:graphicFrame>
        <p:nvGraphicFramePr>
          <p:cNvPr id="563218" name="Object 18"/>
          <p:cNvGraphicFramePr>
            <a:graphicFrameLocks noChangeAspect="1"/>
          </p:cNvGraphicFramePr>
          <p:nvPr/>
        </p:nvGraphicFramePr>
        <p:xfrm>
          <a:off x="876300" y="5251450"/>
          <a:ext cx="3843338" cy="446088"/>
        </p:xfrm>
        <a:graphic>
          <a:graphicData uri="http://schemas.openxmlformats.org/presentationml/2006/ole">
            <p:oleObj spid="_x0000_s563218" name="Equation" r:id="rId6" imgW="1752480" imgH="203040" progId="Equation.3">
              <p:embed/>
            </p:oleObj>
          </a:graphicData>
        </a:graphic>
      </p:graphicFrame>
      <p:sp>
        <p:nvSpPr>
          <p:cNvPr id="563219" name="Text Box 19"/>
          <p:cNvSpPr txBox="1">
            <a:spLocks noChangeArrowheads="1"/>
          </p:cNvSpPr>
          <p:nvPr/>
        </p:nvSpPr>
        <p:spPr bwMode="auto">
          <a:xfrm>
            <a:off x="4994275" y="5143500"/>
            <a:ext cx="3597275" cy="641350"/>
          </a:xfrm>
          <a:prstGeom prst="rect">
            <a:avLst/>
          </a:prstGeom>
          <a:noFill/>
          <a:ln w="9525">
            <a:noFill/>
            <a:miter lim="800000"/>
            <a:headEnd/>
            <a:tailEnd/>
          </a:ln>
          <a:effectLst/>
        </p:spPr>
        <p:txBody>
          <a:bodyPr>
            <a:spAutoFit/>
          </a:bodyPr>
          <a:lstStyle/>
          <a:p>
            <a:r>
              <a:rPr lang="en-US" sz="1800">
                <a:solidFill>
                  <a:schemeClr val="tx1"/>
                </a:solidFill>
              </a:rPr>
              <a:t>Taylor series expansion, keeping only the the first-order term.</a:t>
            </a:r>
          </a:p>
        </p:txBody>
      </p:sp>
      <p:grpSp>
        <p:nvGrpSpPr>
          <p:cNvPr id="563220" name="Group 20"/>
          <p:cNvGrpSpPr>
            <a:grpSpLocks/>
          </p:cNvGrpSpPr>
          <p:nvPr/>
        </p:nvGrpSpPr>
        <p:grpSpPr bwMode="auto">
          <a:xfrm>
            <a:off x="895350" y="5918200"/>
            <a:ext cx="3162300" cy="766763"/>
            <a:chOff x="564" y="3728"/>
            <a:chExt cx="1992" cy="483"/>
          </a:xfrm>
        </p:grpSpPr>
        <p:sp>
          <p:nvSpPr>
            <p:cNvPr id="563221" name="Text Box 21"/>
            <p:cNvSpPr txBox="1">
              <a:spLocks noChangeArrowheads="1"/>
            </p:cNvSpPr>
            <p:nvPr/>
          </p:nvSpPr>
          <p:spPr bwMode="auto">
            <a:xfrm>
              <a:off x="564" y="3811"/>
              <a:ext cx="756" cy="250"/>
            </a:xfrm>
            <a:prstGeom prst="rect">
              <a:avLst/>
            </a:prstGeom>
            <a:noFill/>
            <a:ln w="9525">
              <a:noFill/>
              <a:miter lim="800000"/>
              <a:headEnd/>
              <a:tailEnd/>
            </a:ln>
            <a:effectLst/>
          </p:spPr>
          <p:txBody>
            <a:bodyPr>
              <a:spAutoFit/>
            </a:bodyPr>
            <a:lstStyle/>
            <a:p>
              <a:pPr algn="just"/>
              <a:r>
                <a:rPr lang="en-US" sz="2000" dirty="0">
                  <a:solidFill>
                    <a:schemeClr val="tx1"/>
                  </a:solidFill>
                </a:rPr>
                <a:t>We get</a:t>
              </a:r>
            </a:p>
          </p:txBody>
        </p:sp>
        <p:graphicFrame>
          <p:nvGraphicFramePr>
            <p:cNvPr id="563222" name="Object 22"/>
            <p:cNvGraphicFramePr>
              <a:graphicFrameLocks noChangeAspect="1"/>
            </p:cNvGraphicFramePr>
            <p:nvPr/>
          </p:nvGraphicFramePr>
          <p:xfrm>
            <a:off x="1404" y="3728"/>
            <a:ext cx="1152" cy="483"/>
          </p:xfrm>
          <a:graphic>
            <a:graphicData uri="http://schemas.openxmlformats.org/presentationml/2006/ole">
              <p:oleObj spid="_x0000_s563222" name="Equation" r:id="rId7" imgW="1028520" imgH="431640" progId="Equation.3">
                <p:embed/>
              </p:oleObj>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3204">
                                            <p:txEl>
                                              <p:pRg st="0" end="0"/>
                                            </p:txEl>
                                          </p:spTgt>
                                        </p:tgtEl>
                                        <p:attrNameLst>
                                          <p:attrName>style.visibility</p:attrName>
                                        </p:attrNameLst>
                                      </p:cBhvr>
                                      <p:to>
                                        <p:strVal val="visible"/>
                                      </p:to>
                                    </p:set>
                                    <p:animEffect transition="in" filter="box(out)">
                                      <p:cBhvr>
                                        <p:cTn id="7" dur="500"/>
                                        <p:tgtEl>
                                          <p:spTgt spid="56320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3212"/>
                                        </p:tgtEl>
                                        <p:attrNameLst>
                                          <p:attrName>style.visibility</p:attrName>
                                        </p:attrNameLst>
                                      </p:cBhvr>
                                      <p:to>
                                        <p:strVal val="visible"/>
                                      </p:to>
                                    </p:set>
                                    <p:animEffect transition="in" filter="box(out)">
                                      <p:cBhvr>
                                        <p:cTn id="12" dur="500"/>
                                        <p:tgtEl>
                                          <p:spTgt spid="563212"/>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3215"/>
                                        </p:tgtEl>
                                        <p:attrNameLst>
                                          <p:attrName>style.visibility</p:attrName>
                                        </p:attrNameLst>
                                      </p:cBhvr>
                                      <p:to>
                                        <p:strVal val="visible"/>
                                      </p:to>
                                    </p:set>
                                    <p:animEffect transition="in" filter="box(out)">
                                      <p:cBhvr>
                                        <p:cTn id="17" dur="500"/>
                                        <p:tgtEl>
                                          <p:spTgt spid="563215"/>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63218"/>
                                        </p:tgtEl>
                                        <p:attrNameLst>
                                          <p:attrName>style.visibility</p:attrName>
                                        </p:attrNameLst>
                                      </p:cBhvr>
                                      <p:to>
                                        <p:strVal val="visible"/>
                                      </p:to>
                                    </p:set>
                                    <p:animEffect transition="in" filter="box(out)">
                                      <p:cBhvr>
                                        <p:cTn id="22" dur="500"/>
                                        <p:tgtEl>
                                          <p:spTgt spid="563218"/>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563220"/>
                                        </p:tgtEl>
                                        <p:attrNameLst>
                                          <p:attrName>style.visibility</p:attrName>
                                        </p:attrNameLst>
                                      </p:cBhvr>
                                      <p:to>
                                        <p:strVal val="visible"/>
                                      </p:to>
                                    </p:set>
                                    <p:animEffect transition="in" filter="box(out)">
                                      <p:cBhvr>
                                        <p:cTn id="27" dur="500"/>
                                        <p:tgtEl>
                                          <p:spTgt spid="563220"/>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0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Text Box 2"/>
          <p:cNvSpPr txBox="1">
            <a:spLocks noChangeArrowheads="1"/>
          </p:cNvSpPr>
          <p:nvPr/>
        </p:nvSpPr>
        <p:spPr bwMode="auto">
          <a:xfrm>
            <a:off x="819150" y="468313"/>
            <a:ext cx="7489825" cy="2225675"/>
          </a:xfrm>
          <a:prstGeom prst="rect">
            <a:avLst/>
          </a:prstGeom>
          <a:noFill/>
          <a:ln w="9525">
            <a:noFill/>
            <a:miter lim="800000"/>
            <a:headEnd/>
            <a:tailEnd/>
          </a:ln>
          <a:effectLst/>
        </p:spPr>
        <p:txBody>
          <a:bodyPr>
            <a:spAutoFit/>
          </a:bodyPr>
          <a:lstStyle/>
          <a:p>
            <a:pPr algn="just"/>
            <a:r>
              <a:rPr lang="en-US" sz="2000" b="1">
                <a:solidFill>
                  <a:srgbClr val="FFFF00"/>
                </a:solidFill>
              </a:rPr>
              <a:t>Contoh </a:t>
            </a:r>
            <a:r>
              <a:rPr lang="en-US" sz="2000" b="1"/>
              <a:t>– </a:t>
            </a:r>
            <a:r>
              <a:rPr lang="en-US" sz="2000">
                <a:solidFill>
                  <a:schemeClr val="tx1"/>
                </a:solidFill>
              </a:rPr>
              <a:t>A diffraction grating has 5000 rulings uniformly spaced over 1 cm.  It is illuminated at normal incidence by yellow light from a sodium vapor lamp.  This light contains two closely spaced lines (the well known sodium doublet) of wavelength 5890.0 and 5895.9 A. (a) At what angle will the first-order maximum occur for the 5890.0 A line? (b) What is the angular separation between the first maxima of these two sodium lines?</a:t>
            </a:r>
          </a:p>
        </p:txBody>
      </p:sp>
      <p:sp>
        <p:nvSpPr>
          <p:cNvPr id="564227" name="Text Box 3"/>
          <p:cNvSpPr txBox="1">
            <a:spLocks noChangeArrowheads="1"/>
          </p:cNvSpPr>
          <p:nvPr/>
        </p:nvSpPr>
        <p:spPr bwMode="auto">
          <a:xfrm>
            <a:off x="841375" y="2738438"/>
            <a:ext cx="5703888" cy="396875"/>
          </a:xfrm>
          <a:prstGeom prst="rect">
            <a:avLst/>
          </a:prstGeom>
          <a:noFill/>
          <a:ln w="9525">
            <a:noFill/>
            <a:miter lim="800000"/>
            <a:headEnd/>
            <a:tailEnd/>
          </a:ln>
          <a:effectLst/>
        </p:spPr>
        <p:txBody>
          <a:bodyPr wrap="none">
            <a:spAutoFit/>
          </a:bodyPr>
          <a:lstStyle/>
          <a:p>
            <a:r>
              <a:rPr lang="en-US" sz="2000">
                <a:solidFill>
                  <a:schemeClr val="tx1"/>
                </a:solidFill>
              </a:rPr>
              <a:t>(a)</a:t>
            </a:r>
            <a:r>
              <a:rPr lang="en-US" sz="2000"/>
              <a:t>        </a:t>
            </a:r>
            <a:r>
              <a:rPr lang="en-US" sz="2000">
                <a:solidFill>
                  <a:schemeClr val="tx1"/>
                </a:solidFill>
              </a:rPr>
              <a:t>The grating spacing d is 1/5000 cm = 20000A.</a:t>
            </a:r>
          </a:p>
        </p:txBody>
      </p:sp>
      <p:grpSp>
        <p:nvGrpSpPr>
          <p:cNvPr id="564228" name="Group 4"/>
          <p:cNvGrpSpPr>
            <a:grpSpLocks/>
          </p:cNvGrpSpPr>
          <p:nvPr/>
        </p:nvGrpSpPr>
        <p:grpSpPr bwMode="auto">
          <a:xfrm>
            <a:off x="1641475" y="3138488"/>
            <a:ext cx="5940425" cy="1268412"/>
            <a:chOff x="1034" y="1977"/>
            <a:chExt cx="3742" cy="799"/>
          </a:xfrm>
        </p:grpSpPr>
        <p:sp>
          <p:nvSpPr>
            <p:cNvPr id="564229" name="Text Box 5"/>
            <p:cNvSpPr txBox="1">
              <a:spLocks noChangeArrowheads="1"/>
            </p:cNvSpPr>
            <p:nvPr/>
          </p:nvSpPr>
          <p:spPr bwMode="auto">
            <a:xfrm>
              <a:off x="1034" y="1977"/>
              <a:ext cx="3566" cy="250"/>
            </a:xfrm>
            <a:prstGeom prst="rect">
              <a:avLst/>
            </a:prstGeom>
            <a:noFill/>
            <a:ln w="9525">
              <a:noFill/>
              <a:miter lim="800000"/>
              <a:headEnd/>
              <a:tailEnd/>
            </a:ln>
            <a:effectLst/>
          </p:spPr>
          <p:txBody>
            <a:bodyPr wrap="none">
              <a:spAutoFit/>
            </a:bodyPr>
            <a:lstStyle/>
            <a:p>
              <a:r>
                <a:rPr lang="en-US" sz="2000">
                  <a:solidFill>
                    <a:schemeClr val="tx1"/>
                  </a:solidFill>
                </a:rPr>
                <a:t>Hence the first maximum of the 5890.0 line occurs at:</a:t>
              </a:r>
            </a:p>
          </p:txBody>
        </p:sp>
        <p:graphicFrame>
          <p:nvGraphicFramePr>
            <p:cNvPr id="564230" name="Object 6"/>
            <p:cNvGraphicFramePr>
              <a:graphicFrameLocks noChangeAspect="1"/>
            </p:cNvGraphicFramePr>
            <p:nvPr/>
          </p:nvGraphicFramePr>
          <p:xfrm>
            <a:off x="1130" y="2331"/>
            <a:ext cx="3646" cy="445"/>
          </p:xfrm>
          <a:graphic>
            <a:graphicData uri="http://schemas.openxmlformats.org/presentationml/2006/ole">
              <p:oleObj spid="_x0000_s564230" name="Equation" r:id="rId4" imgW="3225600" imgH="393480" progId="Equation.3">
                <p:embed/>
              </p:oleObj>
            </a:graphicData>
          </a:graphic>
        </p:graphicFrame>
      </p:grpSp>
      <p:grpSp>
        <p:nvGrpSpPr>
          <p:cNvPr id="564231" name="Group 7"/>
          <p:cNvGrpSpPr>
            <a:grpSpLocks/>
          </p:cNvGrpSpPr>
          <p:nvPr/>
        </p:nvGrpSpPr>
        <p:grpSpPr bwMode="auto">
          <a:xfrm>
            <a:off x="860425" y="4586288"/>
            <a:ext cx="6232525" cy="714375"/>
            <a:chOff x="614" y="2889"/>
            <a:chExt cx="3926" cy="450"/>
          </a:xfrm>
        </p:grpSpPr>
        <p:sp>
          <p:nvSpPr>
            <p:cNvPr id="564232" name="Text Box 8"/>
            <p:cNvSpPr txBox="1">
              <a:spLocks noChangeArrowheads="1"/>
            </p:cNvSpPr>
            <p:nvPr/>
          </p:nvSpPr>
          <p:spPr bwMode="auto">
            <a:xfrm>
              <a:off x="614" y="2889"/>
              <a:ext cx="302" cy="250"/>
            </a:xfrm>
            <a:prstGeom prst="rect">
              <a:avLst/>
            </a:prstGeom>
            <a:noFill/>
            <a:ln w="9525">
              <a:noFill/>
              <a:miter lim="800000"/>
              <a:headEnd/>
              <a:tailEnd/>
            </a:ln>
            <a:effectLst/>
          </p:spPr>
          <p:txBody>
            <a:bodyPr wrap="none">
              <a:spAutoFit/>
            </a:bodyPr>
            <a:lstStyle/>
            <a:p>
              <a:r>
                <a:rPr lang="en-US" sz="2000">
                  <a:solidFill>
                    <a:schemeClr val="tx1"/>
                  </a:solidFill>
                </a:rPr>
                <a:t>(b)</a:t>
              </a:r>
            </a:p>
          </p:txBody>
        </p:sp>
        <p:graphicFrame>
          <p:nvGraphicFramePr>
            <p:cNvPr id="564233" name="Object 9"/>
            <p:cNvGraphicFramePr>
              <a:graphicFrameLocks noChangeAspect="1"/>
            </p:cNvGraphicFramePr>
            <p:nvPr/>
          </p:nvGraphicFramePr>
          <p:xfrm>
            <a:off x="1512" y="3076"/>
            <a:ext cx="1015" cy="263"/>
          </p:xfrm>
          <a:graphic>
            <a:graphicData uri="http://schemas.openxmlformats.org/presentationml/2006/ole">
              <p:oleObj spid="_x0000_s564233" name="Equation" r:id="rId5" imgW="685800" imgH="177480" progId="Equation.3">
                <p:embed/>
              </p:oleObj>
            </a:graphicData>
          </a:graphic>
        </p:graphicFrame>
        <p:graphicFrame>
          <p:nvGraphicFramePr>
            <p:cNvPr id="564234" name="Object 10"/>
            <p:cNvGraphicFramePr>
              <a:graphicFrameLocks noChangeAspect="1"/>
            </p:cNvGraphicFramePr>
            <p:nvPr/>
          </p:nvGraphicFramePr>
          <p:xfrm>
            <a:off x="2981" y="3076"/>
            <a:ext cx="1559" cy="263"/>
          </p:xfrm>
          <a:graphic>
            <a:graphicData uri="http://schemas.openxmlformats.org/presentationml/2006/ole">
              <p:oleObj spid="_x0000_s564234" name="Equation" r:id="rId6" imgW="1054080" imgH="177480" progId="Equation.3">
                <p:embed/>
              </p:oleObj>
            </a:graphicData>
          </a:graphic>
        </p:graphicFrame>
        <p:sp>
          <p:nvSpPr>
            <p:cNvPr id="564235" name="Text Box 11"/>
            <p:cNvSpPr txBox="1">
              <a:spLocks noChangeArrowheads="1"/>
            </p:cNvSpPr>
            <p:nvPr/>
          </p:nvSpPr>
          <p:spPr bwMode="auto">
            <a:xfrm>
              <a:off x="2570" y="3105"/>
              <a:ext cx="258" cy="231"/>
            </a:xfrm>
            <a:prstGeom prst="rect">
              <a:avLst/>
            </a:prstGeom>
            <a:noFill/>
            <a:ln w="9525">
              <a:noFill/>
              <a:miter lim="800000"/>
              <a:headEnd/>
              <a:tailEnd/>
            </a:ln>
            <a:effectLst/>
          </p:spPr>
          <p:txBody>
            <a:bodyPr wrap="none">
              <a:spAutoFit/>
            </a:bodyPr>
            <a:lstStyle/>
            <a:p>
              <a:r>
                <a:rPr lang="en-US" sz="1800" dirty="0">
                  <a:solidFill>
                    <a:schemeClr val="tx1"/>
                  </a:solidFill>
                </a:rPr>
                <a:t></a:t>
              </a:r>
            </a:p>
          </p:txBody>
        </p:sp>
      </p:grpSp>
      <p:grpSp>
        <p:nvGrpSpPr>
          <p:cNvPr id="564236" name="Group 12"/>
          <p:cNvGrpSpPr>
            <a:grpSpLocks/>
          </p:cNvGrpSpPr>
          <p:nvPr/>
        </p:nvGrpSpPr>
        <p:grpSpPr bwMode="auto">
          <a:xfrm>
            <a:off x="1508125" y="5564188"/>
            <a:ext cx="6413500" cy="823912"/>
            <a:chOff x="1034" y="3517"/>
            <a:chExt cx="4040" cy="519"/>
          </a:xfrm>
        </p:grpSpPr>
        <p:sp>
          <p:nvSpPr>
            <p:cNvPr id="564237" name="Text Box 13"/>
            <p:cNvSpPr txBox="1">
              <a:spLocks noChangeArrowheads="1"/>
            </p:cNvSpPr>
            <p:nvPr/>
          </p:nvSpPr>
          <p:spPr bwMode="auto">
            <a:xfrm>
              <a:off x="1034" y="3660"/>
              <a:ext cx="520" cy="231"/>
            </a:xfrm>
            <a:prstGeom prst="rect">
              <a:avLst/>
            </a:prstGeom>
            <a:noFill/>
            <a:ln w="9525">
              <a:noFill/>
              <a:miter lim="800000"/>
              <a:headEnd/>
              <a:tailEnd/>
            </a:ln>
            <a:effectLst/>
          </p:spPr>
          <p:txBody>
            <a:bodyPr wrap="none">
              <a:spAutoFit/>
            </a:bodyPr>
            <a:lstStyle/>
            <a:p>
              <a:r>
                <a:rPr lang="en-US" sz="1800" dirty="0">
                  <a:solidFill>
                    <a:schemeClr val="tx1"/>
                  </a:solidFill>
                </a:rPr>
                <a:t>Hence </a:t>
              </a:r>
            </a:p>
          </p:txBody>
        </p:sp>
        <p:graphicFrame>
          <p:nvGraphicFramePr>
            <p:cNvPr id="564238" name="Object 14"/>
            <p:cNvGraphicFramePr>
              <a:graphicFrameLocks noChangeAspect="1"/>
            </p:cNvGraphicFramePr>
            <p:nvPr/>
          </p:nvGraphicFramePr>
          <p:xfrm>
            <a:off x="1537" y="3517"/>
            <a:ext cx="3537" cy="519"/>
          </p:xfrm>
          <a:graphic>
            <a:graphicData uri="http://schemas.openxmlformats.org/presentationml/2006/ole">
              <p:oleObj spid="_x0000_s564238" name="Equation" r:id="rId7" imgW="2946240" imgH="431640" progId="Equation.3">
                <p:embed/>
              </p:oleObj>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4227">
                                            <p:txEl>
                                              <p:pRg st="0" end="0"/>
                                            </p:txEl>
                                          </p:spTgt>
                                        </p:tgtEl>
                                        <p:attrNameLst>
                                          <p:attrName>style.visibility</p:attrName>
                                        </p:attrNameLst>
                                      </p:cBhvr>
                                      <p:to>
                                        <p:strVal val="visible"/>
                                      </p:to>
                                    </p:set>
                                    <p:animEffect transition="in" filter="box(out)">
                                      <p:cBhvr>
                                        <p:cTn id="7" dur="500"/>
                                        <p:tgtEl>
                                          <p:spTgt spid="56422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4228"/>
                                        </p:tgtEl>
                                        <p:attrNameLst>
                                          <p:attrName>style.visibility</p:attrName>
                                        </p:attrNameLst>
                                      </p:cBhvr>
                                      <p:to>
                                        <p:strVal val="visible"/>
                                      </p:to>
                                    </p:set>
                                    <p:animEffect transition="in" filter="box(out)">
                                      <p:cBhvr>
                                        <p:cTn id="12" dur="500"/>
                                        <p:tgtEl>
                                          <p:spTgt spid="56422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4231"/>
                                        </p:tgtEl>
                                        <p:attrNameLst>
                                          <p:attrName>style.visibility</p:attrName>
                                        </p:attrNameLst>
                                      </p:cBhvr>
                                      <p:to>
                                        <p:strVal val="visible"/>
                                      </p:to>
                                    </p:set>
                                    <p:animEffect transition="in" filter="box(out)">
                                      <p:cBhvr>
                                        <p:cTn id="17" dur="500"/>
                                        <p:tgtEl>
                                          <p:spTgt spid="564231"/>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64236"/>
                                        </p:tgtEl>
                                        <p:attrNameLst>
                                          <p:attrName>style.visibility</p:attrName>
                                        </p:attrNameLst>
                                      </p:cBhvr>
                                      <p:to>
                                        <p:strVal val="visible"/>
                                      </p:to>
                                    </p:set>
                                    <p:animEffect transition="in" filter="box(out)">
                                      <p:cBhvr>
                                        <p:cTn id="22" dur="500"/>
                                        <p:tgtEl>
                                          <p:spTgt spid="564236"/>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Text Box 2"/>
          <p:cNvSpPr txBox="1">
            <a:spLocks noChangeArrowheads="1"/>
          </p:cNvSpPr>
          <p:nvPr/>
        </p:nvSpPr>
        <p:spPr bwMode="auto">
          <a:xfrm>
            <a:off x="533400" y="304800"/>
            <a:ext cx="4926013" cy="457200"/>
          </a:xfrm>
          <a:prstGeom prst="rect">
            <a:avLst/>
          </a:prstGeom>
          <a:noFill/>
          <a:ln w="9525">
            <a:noFill/>
            <a:miter lim="800000"/>
            <a:headEnd/>
            <a:tailEnd/>
          </a:ln>
          <a:effectLst/>
        </p:spPr>
        <p:txBody>
          <a:bodyPr wrap="none">
            <a:spAutoFit/>
          </a:bodyPr>
          <a:lstStyle/>
          <a:p>
            <a:r>
              <a:rPr lang="en-US" b="1" u="sng"/>
              <a:t>Grating patterns of two wavelengths</a:t>
            </a:r>
          </a:p>
        </p:txBody>
      </p:sp>
      <p:grpSp>
        <p:nvGrpSpPr>
          <p:cNvPr id="565251" name="Group 3"/>
          <p:cNvGrpSpPr>
            <a:grpSpLocks/>
          </p:cNvGrpSpPr>
          <p:nvPr/>
        </p:nvGrpSpPr>
        <p:grpSpPr bwMode="auto">
          <a:xfrm>
            <a:off x="654050" y="4114800"/>
            <a:ext cx="7575550" cy="2286000"/>
            <a:chOff x="412" y="2592"/>
            <a:chExt cx="4772" cy="1440"/>
          </a:xfrm>
        </p:grpSpPr>
        <p:grpSp>
          <p:nvGrpSpPr>
            <p:cNvPr id="565252" name="Group 4"/>
            <p:cNvGrpSpPr>
              <a:grpSpLocks/>
            </p:cNvGrpSpPr>
            <p:nvPr/>
          </p:nvGrpSpPr>
          <p:grpSpPr bwMode="auto">
            <a:xfrm>
              <a:off x="412" y="2640"/>
              <a:ext cx="4772" cy="1392"/>
              <a:chOff x="412" y="2640"/>
              <a:chExt cx="4772" cy="1392"/>
            </a:xfrm>
          </p:grpSpPr>
          <p:sp>
            <p:nvSpPr>
              <p:cNvPr id="565253" name="Rectangle 5"/>
              <p:cNvSpPr>
                <a:spLocks noChangeArrowheads="1"/>
              </p:cNvSpPr>
              <p:nvPr/>
            </p:nvSpPr>
            <p:spPr bwMode="auto">
              <a:xfrm>
                <a:off x="1296" y="2880"/>
                <a:ext cx="3888" cy="768"/>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565254" name="Line 6"/>
              <p:cNvSpPr>
                <a:spLocks noChangeShapeType="1"/>
              </p:cNvSpPr>
              <p:nvPr/>
            </p:nvSpPr>
            <p:spPr bwMode="auto">
              <a:xfrm>
                <a:off x="3552" y="2880"/>
                <a:ext cx="0" cy="768"/>
              </a:xfrm>
              <a:prstGeom prst="line">
                <a:avLst/>
              </a:prstGeom>
              <a:noFill/>
              <a:ln w="38100">
                <a:solidFill>
                  <a:srgbClr val="8307FF"/>
                </a:solidFill>
                <a:round/>
                <a:headEnd/>
                <a:tailEnd/>
              </a:ln>
              <a:effectLst/>
            </p:spPr>
            <p:txBody>
              <a:bodyPr/>
              <a:lstStyle/>
              <a:p>
                <a:endParaRPr lang="en-US"/>
              </a:p>
            </p:txBody>
          </p:sp>
          <p:sp>
            <p:nvSpPr>
              <p:cNvPr id="565255" name="Line 7"/>
              <p:cNvSpPr>
                <a:spLocks noChangeShapeType="1"/>
              </p:cNvSpPr>
              <p:nvPr/>
            </p:nvSpPr>
            <p:spPr bwMode="auto">
              <a:xfrm>
                <a:off x="2976" y="2880"/>
                <a:ext cx="0" cy="768"/>
              </a:xfrm>
              <a:prstGeom prst="line">
                <a:avLst/>
              </a:prstGeom>
              <a:noFill/>
              <a:ln w="38100">
                <a:solidFill>
                  <a:srgbClr val="8307FF"/>
                </a:solidFill>
                <a:round/>
                <a:headEnd/>
                <a:tailEnd/>
              </a:ln>
              <a:effectLst/>
            </p:spPr>
            <p:txBody>
              <a:bodyPr/>
              <a:lstStyle/>
              <a:p>
                <a:endParaRPr lang="en-US"/>
              </a:p>
            </p:txBody>
          </p:sp>
          <p:sp>
            <p:nvSpPr>
              <p:cNvPr id="565256" name="Line 8"/>
              <p:cNvSpPr>
                <a:spLocks noChangeShapeType="1"/>
              </p:cNvSpPr>
              <p:nvPr/>
            </p:nvSpPr>
            <p:spPr bwMode="auto">
              <a:xfrm>
                <a:off x="3840" y="2880"/>
                <a:ext cx="0" cy="768"/>
              </a:xfrm>
              <a:prstGeom prst="line">
                <a:avLst/>
              </a:prstGeom>
              <a:noFill/>
              <a:ln w="38100">
                <a:solidFill>
                  <a:srgbClr val="7400E8"/>
                </a:solidFill>
                <a:round/>
                <a:headEnd/>
                <a:tailEnd/>
              </a:ln>
              <a:effectLst/>
            </p:spPr>
            <p:txBody>
              <a:bodyPr/>
              <a:lstStyle/>
              <a:p>
                <a:endParaRPr lang="en-US"/>
              </a:p>
            </p:txBody>
          </p:sp>
          <p:sp>
            <p:nvSpPr>
              <p:cNvPr id="565257" name="Line 9"/>
              <p:cNvSpPr>
                <a:spLocks noChangeShapeType="1"/>
              </p:cNvSpPr>
              <p:nvPr/>
            </p:nvSpPr>
            <p:spPr bwMode="auto">
              <a:xfrm>
                <a:off x="4128" y="2880"/>
                <a:ext cx="0" cy="768"/>
              </a:xfrm>
              <a:prstGeom prst="line">
                <a:avLst/>
              </a:prstGeom>
              <a:noFill/>
              <a:ln w="38100">
                <a:solidFill>
                  <a:srgbClr val="4A0094"/>
                </a:solidFill>
                <a:round/>
                <a:headEnd/>
                <a:tailEnd/>
              </a:ln>
              <a:effectLst/>
            </p:spPr>
            <p:txBody>
              <a:bodyPr/>
              <a:lstStyle/>
              <a:p>
                <a:endParaRPr lang="en-US"/>
              </a:p>
            </p:txBody>
          </p:sp>
          <p:sp>
            <p:nvSpPr>
              <p:cNvPr id="565258" name="Line 10"/>
              <p:cNvSpPr>
                <a:spLocks noChangeShapeType="1"/>
              </p:cNvSpPr>
              <p:nvPr/>
            </p:nvSpPr>
            <p:spPr bwMode="auto">
              <a:xfrm>
                <a:off x="4416" y="2880"/>
                <a:ext cx="0" cy="768"/>
              </a:xfrm>
              <a:prstGeom prst="line">
                <a:avLst/>
              </a:prstGeom>
              <a:noFill/>
              <a:ln w="38100">
                <a:solidFill>
                  <a:srgbClr val="35006A"/>
                </a:solidFill>
                <a:round/>
                <a:headEnd/>
                <a:tailEnd/>
              </a:ln>
              <a:effectLst/>
            </p:spPr>
            <p:txBody>
              <a:bodyPr/>
              <a:lstStyle/>
              <a:p>
                <a:endParaRPr lang="en-US"/>
              </a:p>
            </p:txBody>
          </p:sp>
          <p:sp>
            <p:nvSpPr>
              <p:cNvPr id="565259" name="Line 11"/>
              <p:cNvSpPr>
                <a:spLocks noChangeShapeType="1"/>
              </p:cNvSpPr>
              <p:nvPr/>
            </p:nvSpPr>
            <p:spPr bwMode="auto">
              <a:xfrm>
                <a:off x="3264" y="2880"/>
                <a:ext cx="0" cy="768"/>
              </a:xfrm>
              <a:prstGeom prst="line">
                <a:avLst/>
              </a:prstGeom>
              <a:noFill/>
              <a:ln w="38100">
                <a:solidFill>
                  <a:schemeClr val="folHlink"/>
                </a:solidFill>
                <a:round/>
                <a:headEnd/>
                <a:tailEnd/>
              </a:ln>
              <a:effectLst/>
            </p:spPr>
            <p:txBody>
              <a:bodyPr/>
              <a:lstStyle/>
              <a:p>
                <a:endParaRPr lang="en-US"/>
              </a:p>
            </p:txBody>
          </p:sp>
          <p:sp>
            <p:nvSpPr>
              <p:cNvPr id="565260" name="Line 12"/>
              <p:cNvSpPr>
                <a:spLocks noChangeShapeType="1"/>
              </p:cNvSpPr>
              <p:nvPr/>
            </p:nvSpPr>
            <p:spPr bwMode="auto">
              <a:xfrm>
                <a:off x="2928" y="2880"/>
                <a:ext cx="0" cy="768"/>
              </a:xfrm>
              <a:prstGeom prst="line">
                <a:avLst/>
              </a:prstGeom>
              <a:noFill/>
              <a:ln w="38100">
                <a:solidFill>
                  <a:srgbClr val="CA5200"/>
                </a:solidFill>
                <a:round/>
                <a:headEnd/>
                <a:tailEnd/>
              </a:ln>
              <a:effectLst/>
            </p:spPr>
            <p:txBody>
              <a:bodyPr/>
              <a:lstStyle/>
              <a:p>
                <a:endParaRPr lang="en-US"/>
              </a:p>
            </p:txBody>
          </p:sp>
          <p:sp>
            <p:nvSpPr>
              <p:cNvPr id="565261" name="Line 13"/>
              <p:cNvSpPr>
                <a:spLocks noChangeShapeType="1"/>
              </p:cNvSpPr>
              <p:nvPr/>
            </p:nvSpPr>
            <p:spPr bwMode="auto">
              <a:xfrm>
                <a:off x="2592" y="2880"/>
                <a:ext cx="0" cy="768"/>
              </a:xfrm>
              <a:prstGeom prst="line">
                <a:avLst/>
              </a:prstGeom>
              <a:noFill/>
              <a:ln w="38100">
                <a:solidFill>
                  <a:srgbClr val="D25500"/>
                </a:solidFill>
                <a:round/>
                <a:headEnd/>
                <a:tailEnd/>
              </a:ln>
              <a:effectLst/>
            </p:spPr>
            <p:txBody>
              <a:bodyPr/>
              <a:lstStyle/>
              <a:p>
                <a:endParaRPr lang="en-US"/>
              </a:p>
            </p:txBody>
          </p:sp>
          <p:sp>
            <p:nvSpPr>
              <p:cNvPr id="565262" name="Line 14"/>
              <p:cNvSpPr>
                <a:spLocks noChangeShapeType="1"/>
              </p:cNvSpPr>
              <p:nvPr/>
            </p:nvSpPr>
            <p:spPr bwMode="auto">
              <a:xfrm>
                <a:off x="2256" y="2880"/>
                <a:ext cx="0" cy="768"/>
              </a:xfrm>
              <a:prstGeom prst="line">
                <a:avLst/>
              </a:prstGeom>
              <a:noFill/>
              <a:ln w="38100">
                <a:solidFill>
                  <a:srgbClr val="903A00"/>
                </a:solidFill>
                <a:round/>
                <a:headEnd/>
                <a:tailEnd/>
              </a:ln>
              <a:effectLst/>
            </p:spPr>
            <p:txBody>
              <a:bodyPr/>
              <a:lstStyle/>
              <a:p>
                <a:endParaRPr lang="en-US"/>
              </a:p>
            </p:txBody>
          </p:sp>
          <p:sp>
            <p:nvSpPr>
              <p:cNvPr id="565263" name="Line 15"/>
              <p:cNvSpPr>
                <a:spLocks noChangeShapeType="1"/>
              </p:cNvSpPr>
              <p:nvPr/>
            </p:nvSpPr>
            <p:spPr bwMode="auto">
              <a:xfrm>
                <a:off x="1920" y="2880"/>
                <a:ext cx="0" cy="768"/>
              </a:xfrm>
              <a:prstGeom prst="line">
                <a:avLst/>
              </a:prstGeom>
              <a:noFill/>
              <a:ln w="38100">
                <a:solidFill>
                  <a:srgbClr val="5C2500"/>
                </a:solidFill>
                <a:round/>
                <a:headEnd/>
                <a:tailEnd/>
              </a:ln>
              <a:effectLst/>
            </p:spPr>
            <p:txBody>
              <a:bodyPr/>
              <a:lstStyle/>
              <a:p>
                <a:endParaRPr lang="en-US"/>
              </a:p>
            </p:txBody>
          </p:sp>
          <p:sp>
            <p:nvSpPr>
              <p:cNvPr id="565264" name="Line 16"/>
              <p:cNvSpPr>
                <a:spLocks noChangeShapeType="1"/>
              </p:cNvSpPr>
              <p:nvPr/>
            </p:nvSpPr>
            <p:spPr bwMode="auto">
              <a:xfrm>
                <a:off x="3600" y="2880"/>
                <a:ext cx="0" cy="768"/>
              </a:xfrm>
              <a:prstGeom prst="line">
                <a:avLst/>
              </a:prstGeom>
              <a:noFill/>
              <a:ln w="38100">
                <a:solidFill>
                  <a:srgbClr val="CA5200"/>
                </a:solidFill>
                <a:round/>
                <a:headEnd/>
                <a:tailEnd/>
              </a:ln>
              <a:effectLst/>
            </p:spPr>
            <p:txBody>
              <a:bodyPr/>
              <a:lstStyle/>
              <a:p>
                <a:endParaRPr lang="en-US"/>
              </a:p>
            </p:txBody>
          </p:sp>
          <p:sp>
            <p:nvSpPr>
              <p:cNvPr id="565265" name="Line 17"/>
              <p:cNvSpPr>
                <a:spLocks noChangeShapeType="1"/>
              </p:cNvSpPr>
              <p:nvPr/>
            </p:nvSpPr>
            <p:spPr bwMode="auto">
              <a:xfrm>
                <a:off x="3936" y="2880"/>
                <a:ext cx="0" cy="768"/>
              </a:xfrm>
              <a:prstGeom prst="line">
                <a:avLst/>
              </a:prstGeom>
              <a:noFill/>
              <a:ln w="38100">
                <a:solidFill>
                  <a:srgbClr val="D25500"/>
                </a:solidFill>
                <a:round/>
                <a:headEnd/>
                <a:tailEnd/>
              </a:ln>
              <a:effectLst/>
            </p:spPr>
            <p:txBody>
              <a:bodyPr/>
              <a:lstStyle/>
              <a:p>
                <a:endParaRPr lang="en-US"/>
              </a:p>
            </p:txBody>
          </p:sp>
          <p:sp>
            <p:nvSpPr>
              <p:cNvPr id="565266" name="Line 18"/>
              <p:cNvSpPr>
                <a:spLocks noChangeShapeType="1"/>
              </p:cNvSpPr>
              <p:nvPr/>
            </p:nvSpPr>
            <p:spPr bwMode="auto">
              <a:xfrm>
                <a:off x="4608" y="2880"/>
                <a:ext cx="0" cy="768"/>
              </a:xfrm>
              <a:prstGeom prst="line">
                <a:avLst/>
              </a:prstGeom>
              <a:noFill/>
              <a:ln w="38100">
                <a:solidFill>
                  <a:srgbClr val="5C2500"/>
                </a:solidFill>
                <a:round/>
                <a:headEnd/>
                <a:tailEnd/>
              </a:ln>
              <a:effectLst/>
            </p:spPr>
            <p:txBody>
              <a:bodyPr/>
              <a:lstStyle/>
              <a:p>
                <a:endParaRPr lang="en-US"/>
              </a:p>
            </p:txBody>
          </p:sp>
          <p:sp>
            <p:nvSpPr>
              <p:cNvPr id="565267" name="Line 19"/>
              <p:cNvSpPr>
                <a:spLocks noChangeShapeType="1"/>
              </p:cNvSpPr>
              <p:nvPr/>
            </p:nvSpPr>
            <p:spPr bwMode="auto">
              <a:xfrm>
                <a:off x="4272" y="2880"/>
                <a:ext cx="0" cy="768"/>
              </a:xfrm>
              <a:prstGeom prst="line">
                <a:avLst/>
              </a:prstGeom>
              <a:noFill/>
              <a:ln w="38100">
                <a:solidFill>
                  <a:srgbClr val="903A00"/>
                </a:solidFill>
                <a:round/>
                <a:headEnd/>
                <a:tailEnd/>
              </a:ln>
              <a:effectLst/>
            </p:spPr>
            <p:txBody>
              <a:bodyPr/>
              <a:lstStyle/>
              <a:p>
                <a:endParaRPr lang="en-US"/>
              </a:p>
            </p:txBody>
          </p:sp>
          <p:sp>
            <p:nvSpPr>
              <p:cNvPr id="565268" name="Line 20"/>
              <p:cNvSpPr>
                <a:spLocks noChangeShapeType="1"/>
              </p:cNvSpPr>
              <p:nvPr/>
            </p:nvSpPr>
            <p:spPr bwMode="auto">
              <a:xfrm>
                <a:off x="2688" y="2880"/>
                <a:ext cx="0" cy="768"/>
              </a:xfrm>
              <a:prstGeom prst="line">
                <a:avLst/>
              </a:prstGeom>
              <a:noFill/>
              <a:ln w="38100">
                <a:solidFill>
                  <a:srgbClr val="6B00D6"/>
                </a:solidFill>
                <a:round/>
                <a:headEnd/>
                <a:tailEnd/>
              </a:ln>
              <a:effectLst/>
            </p:spPr>
            <p:txBody>
              <a:bodyPr/>
              <a:lstStyle/>
              <a:p>
                <a:endParaRPr lang="en-US"/>
              </a:p>
            </p:txBody>
          </p:sp>
          <p:sp>
            <p:nvSpPr>
              <p:cNvPr id="565269" name="Line 21"/>
              <p:cNvSpPr>
                <a:spLocks noChangeShapeType="1"/>
              </p:cNvSpPr>
              <p:nvPr/>
            </p:nvSpPr>
            <p:spPr bwMode="auto">
              <a:xfrm>
                <a:off x="2400" y="2880"/>
                <a:ext cx="0" cy="768"/>
              </a:xfrm>
              <a:prstGeom prst="line">
                <a:avLst/>
              </a:prstGeom>
              <a:noFill/>
              <a:ln w="38100">
                <a:solidFill>
                  <a:srgbClr val="410082"/>
                </a:solidFill>
                <a:round/>
                <a:headEnd/>
                <a:tailEnd/>
              </a:ln>
              <a:effectLst/>
            </p:spPr>
            <p:txBody>
              <a:bodyPr/>
              <a:lstStyle/>
              <a:p>
                <a:endParaRPr lang="en-US"/>
              </a:p>
            </p:txBody>
          </p:sp>
          <p:sp>
            <p:nvSpPr>
              <p:cNvPr id="565270" name="Line 22"/>
              <p:cNvSpPr>
                <a:spLocks noChangeShapeType="1"/>
              </p:cNvSpPr>
              <p:nvPr/>
            </p:nvSpPr>
            <p:spPr bwMode="auto">
              <a:xfrm>
                <a:off x="2112" y="2880"/>
                <a:ext cx="0" cy="768"/>
              </a:xfrm>
              <a:prstGeom prst="line">
                <a:avLst/>
              </a:prstGeom>
              <a:noFill/>
              <a:ln w="38100">
                <a:solidFill>
                  <a:srgbClr val="35006A"/>
                </a:solidFill>
                <a:round/>
                <a:headEnd/>
                <a:tailEnd/>
              </a:ln>
              <a:effectLst/>
            </p:spPr>
            <p:txBody>
              <a:bodyPr/>
              <a:lstStyle/>
              <a:p>
                <a:endParaRPr lang="en-US"/>
              </a:p>
            </p:txBody>
          </p:sp>
          <p:grpSp>
            <p:nvGrpSpPr>
              <p:cNvPr id="565271" name="Group 23"/>
              <p:cNvGrpSpPr>
                <a:grpSpLocks/>
              </p:cNvGrpSpPr>
              <p:nvPr/>
            </p:nvGrpSpPr>
            <p:grpSpPr bwMode="auto">
              <a:xfrm>
                <a:off x="1824" y="2640"/>
                <a:ext cx="2780" cy="231"/>
                <a:chOff x="1824" y="3696"/>
                <a:chExt cx="2780" cy="231"/>
              </a:xfrm>
            </p:grpSpPr>
            <p:sp>
              <p:nvSpPr>
                <p:cNvPr id="565272" name="Text Box 24"/>
                <p:cNvSpPr txBox="1">
                  <a:spLocks noChangeArrowheads="1"/>
                </p:cNvSpPr>
                <p:nvPr/>
              </p:nvSpPr>
              <p:spPr bwMode="auto">
                <a:xfrm>
                  <a:off x="1824" y="3696"/>
                  <a:ext cx="236" cy="231"/>
                </a:xfrm>
                <a:prstGeom prst="rect">
                  <a:avLst/>
                </a:prstGeom>
                <a:noFill/>
                <a:ln w="9525">
                  <a:noFill/>
                  <a:miter lim="800000"/>
                  <a:headEnd/>
                  <a:tailEnd/>
                </a:ln>
                <a:effectLst/>
              </p:spPr>
              <p:txBody>
                <a:bodyPr wrap="none">
                  <a:spAutoFit/>
                </a:bodyPr>
                <a:lstStyle/>
                <a:p>
                  <a:r>
                    <a:rPr lang="en-US" sz="1800" dirty="0">
                      <a:solidFill>
                        <a:schemeClr val="tx1"/>
                      </a:solidFill>
                    </a:rPr>
                    <a:t>-4</a:t>
                  </a:r>
                </a:p>
              </p:txBody>
            </p:sp>
            <p:sp>
              <p:nvSpPr>
                <p:cNvPr id="565273" name="Text Box 25"/>
                <p:cNvSpPr txBox="1">
                  <a:spLocks noChangeArrowheads="1"/>
                </p:cNvSpPr>
                <p:nvPr/>
              </p:nvSpPr>
              <p:spPr bwMode="auto">
                <a:xfrm>
                  <a:off x="2160" y="3696"/>
                  <a:ext cx="236" cy="231"/>
                </a:xfrm>
                <a:prstGeom prst="rect">
                  <a:avLst/>
                </a:prstGeom>
                <a:noFill/>
                <a:ln w="9525">
                  <a:noFill/>
                  <a:miter lim="800000"/>
                  <a:headEnd/>
                  <a:tailEnd/>
                </a:ln>
                <a:effectLst/>
              </p:spPr>
              <p:txBody>
                <a:bodyPr wrap="none">
                  <a:spAutoFit/>
                </a:bodyPr>
                <a:lstStyle/>
                <a:p>
                  <a:r>
                    <a:rPr lang="en-US" sz="1800" dirty="0">
                      <a:solidFill>
                        <a:schemeClr val="tx1"/>
                      </a:solidFill>
                    </a:rPr>
                    <a:t>-3</a:t>
                  </a:r>
                </a:p>
              </p:txBody>
            </p:sp>
            <p:sp>
              <p:nvSpPr>
                <p:cNvPr id="565274" name="Text Box 26"/>
                <p:cNvSpPr txBox="1">
                  <a:spLocks noChangeArrowheads="1"/>
                </p:cNvSpPr>
                <p:nvPr/>
              </p:nvSpPr>
              <p:spPr bwMode="auto">
                <a:xfrm>
                  <a:off x="2496" y="3696"/>
                  <a:ext cx="236" cy="231"/>
                </a:xfrm>
                <a:prstGeom prst="rect">
                  <a:avLst/>
                </a:prstGeom>
                <a:noFill/>
                <a:ln w="9525">
                  <a:noFill/>
                  <a:miter lim="800000"/>
                  <a:headEnd/>
                  <a:tailEnd/>
                </a:ln>
                <a:effectLst/>
              </p:spPr>
              <p:txBody>
                <a:bodyPr wrap="none">
                  <a:spAutoFit/>
                </a:bodyPr>
                <a:lstStyle/>
                <a:p>
                  <a:r>
                    <a:rPr lang="en-US" sz="1800" dirty="0">
                      <a:solidFill>
                        <a:schemeClr val="tx1"/>
                      </a:solidFill>
                    </a:rPr>
                    <a:t>-2</a:t>
                  </a:r>
                </a:p>
              </p:txBody>
            </p:sp>
            <p:sp>
              <p:nvSpPr>
                <p:cNvPr id="565275" name="Text Box 27"/>
                <p:cNvSpPr txBox="1">
                  <a:spLocks noChangeArrowheads="1"/>
                </p:cNvSpPr>
                <p:nvPr/>
              </p:nvSpPr>
              <p:spPr bwMode="auto">
                <a:xfrm>
                  <a:off x="2784" y="3696"/>
                  <a:ext cx="236" cy="231"/>
                </a:xfrm>
                <a:prstGeom prst="rect">
                  <a:avLst/>
                </a:prstGeom>
                <a:noFill/>
                <a:ln w="9525">
                  <a:noFill/>
                  <a:miter lim="800000"/>
                  <a:headEnd/>
                  <a:tailEnd/>
                </a:ln>
                <a:effectLst/>
              </p:spPr>
              <p:txBody>
                <a:bodyPr wrap="none">
                  <a:spAutoFit/>
                </a:bodyPr>
                <a:lstStyle/>
                <a:p>
                  <a:r>
                    <a:rPr lang="en-US" sz="1800" dirty="0">
                      <a:solidFill>
                        <a:schemeClr val="tx1"/>
                      </a:solidFill>
                    </a:rPr>
                    <a:t>-1</a:t>
                  </a:r>
                </a:p>
              </p:txBody>
            </p:sp>
            <p:sp>
              <p:nvSpPr>
                <p:cNvPr id="565276" name="Text Box 28"/>
                <p:cNvSpPr txBox="1">
                  <a:spLocks noChangeArrowheads="1"/>
                </p:cNvSpPr>
                <p:nvPr/>
              </p:nvSpPr>
              <p:spPr bwMode="auto">
                <a:xfrm>
                  <a:off x="4416" y="3696"/>
                  <a:ext cx="188" cy="231"/>
                </a:xfrm>
                <a:prstGeom prst="rect">
                  <a:avLst/>
                </a:prstGeom>
                <a:noFill/>
                <a:ln w="9525">
                  <a:noFill/>
                  <a:miter lim="800000"/>
                  <a:headEnd/>
                  <a:tailEnd/>
                </a:ln>
                <a:effectLst/>
              </p:spPr>
              <p:txBody>
                <a:bodyPr wrap="none">
                  <a:spAutoFit/>
                </a:bodyPr>
                <a:lstStyle/>
                <a:p>
                  <a:r>
                    <a:rPr lang="en-US" sz="1800" dirty="0">
                      <a:solidFill>
                        <a:schemeClr val="tx1"/>
                      </a:solidFill>
                    </a:rPr>
                    <a:t>4</a:t>
                  </a:r>
                </a:p>
              </p:txBody>
            </p:sp>
            <p:sp>
              <p:nvSpPr>
                <p:cNvPr id="565277" name="Text Box 29"/>
                <p:cNvSpPr txBox="1">
                  <a:spLocks noChangeArrowheads="1"/>
                </p:cNvSpPr>
                <p:nvPr/>
              </p:nvSpPr>
              <p:spPr bwMode="auto">
                <a:xfrm>
                  <a:off x="4080" y="3696"/>
                  <a:ext cx="188" cy="231"/>
                </a:xfrm>
                <a:prstGeom prst="rect">
                  <a:avLst/>
                </a:prstGeom>
                <a:noFill/>
                <a:ln w="9525">
                  <a:noFill/>
                  <a:miter lim="800000"/>
                  <a:headEnd/>
                  <a:tailEnd/>
                </a:ln>
                <a:effectLst/>
              </p:spPr>
              <p:txBody>
                <a:bodyPr wrap="none">
                  <a:spAutoFit/>
                </a:bodyPr>
                <a:lstStyle/>
                <a:p>
                  <a:r>
                    <a:rPr lang="en-US" sz="1800" dirty="0">
                      <a:solidFill>
                        <a:schemeClr val="tx1"/>
                      </a:solidFill>
                    </a:rPr>
                    <a:t>3</a:t>
                  </a:r>
                </a:p>
              </p:txBody>
            </p:sp>
            <p:sp>
              <p:nvSpPr>
                <p:cNvPr id="565278" name="Text Box 30"/>
                <p:cNvSpPr txBox="1">
                  <a:spLocks noChangeArrowheads="1"/>
                </p:cNvSpPr>
                <p:nvPr/>
              </p:nvSpPr>
              <p:spPr bwMode="auto">
                <a:xfrm>
                  <a:off x="3792" y="3696"/>
                  <a:ext cx="188" cy="231"/>
                </a:xfrm>
                <a:prstGeom prst="rect">
                  <a:avLst/>
                </a:prstGeom>
                <a:noFill/>
                <a:ln w="9525">
                  <a:noFill/>
                  <a:miter lim="800000"/>
                  <a:headEnd/>
                  <a:tailEnd/>
                </a:ln>
                <a:effectLst/>
              </p:spPr>
              <p:txBody>
                <a:bodyPr wrap="none">
                  <a:spAutoFit/>
                </a:bodyPr>
                <a:lstStyle/>
                <a:p>
                  <a:r>
                    <a:rPr lang="en-US" sz="1800" dirty="0">
                      <a:solidFill>
                        <a:schemeClr val="tx1"/>
                      </a:solidFill>
                    </a:rPr>
                    <a:t>2</a:t>
                  </a:r>
                </a:p>
              </p:txBody>
            </p:sp>
            <p:sp>
              <p:nvSpPr>
                <p:cNvPr id="565279" name="Text Box 31"/>
                <p:cNvSpPr txBox="1">
                  <a:spLocks noChangeArrowheads="1"/>
                </p:cNvSpPr>
                <p:nvPr/>
              </p:nvSpPr>
              <p:spPr bwMode="auto">
                <a:xfrm>
                  <a:off x="3504" y="3696"/>
                  <a:ext cx="188" cy="231"/>
                </a:xfrm>
                <a:prstGeom prst="rect">
                  <a:avLst/>
                </a:prstGeom>
                <a:noFill/>
                <a:ln w="9525">
                  <a:noFill/>
                  <a:miter lim="800000"/>
                  <a:headEnd/>
                  <a:tailEnd/>
                </a:ln>
                <a:effectLst/>
              </p:spPr>
              <p:txBody>
                <a:bodyPr wrap="none">
                  <a:spAutoFit/>
                </a:bodyPr>
                <a:lstStyle/>
                <a:p>
                  <a:r>
                    <a:rPr lang="en-US" sz="1800" dirty="0">
                      <a:solidFill>
                        <a:schemeClr val="tx1"/>
                      </a:solidFill>
                    </a:rPr>
                    <a:t>1</a:t>
                  </a:r>
                </a:p>
              </p:txBody>
            </p:sp>
            <p:sp>
              <p:nvSpPr>
                <p:cNvPr id="565280" name="Text Box 32"/>
                <p:cNvSpPr txBox="1">
                  <a:spLocks noChangeArrowheads="1"/>
                </p:cNvSpPr>
                <p:nvPr/>
              </p:nvSpPr>
              <p:spPr bwMode="auto">
                <a:xfrm>
                  <a:off x="3168" y="3696"/>
                  <a:ext cx="188" cy="231"/>
                </a:xfrm>
                <a:prstGeom prst="rect">
                  <a:avLst/>
                </a:prstGeom>
                <a:noFill/>
                <a:ln w="9525">
                  <a:noFill/>
                  <a:miter lim="800000"/>
                  <a:headEnd/>
                  <a:tailEnd/>
                </a:ln>
                <a:effectLst/>
              </p:spPr>
              <p:txBody>
                <a:bodyPr wrap="none">
                  <a:spAutoFit/>
                </a:bodyPr>
                <a:lstStyle/>
                <a:p>
                  <a:r>
                    <a:rPr lang="en-US" sz="1800" dirty="0">
                      <a:solidFill>
                        <a:schemeClr val="tx1"/>
                      </a:solidFill>
                    </a:rPr>
                    <a:t>0</a:t>
                  </a:r>
                </a:p>
              </p:txBody>
            </p:sp>
          </p:grpSp>
          <p:sp>
            <p:nvSpPr>
              <p:cNvPr id="565281" name="Text Box 33"/>
              <p:cNvSpPr txBox="1">
                <a:spLocks noChangeArrowheads="1"/>
              </p:cNvSpPr>
              <p:nvPr/>
            </p:nvSpPr>
            <p:spPr bwMode="auto">
              <a:xfrm>
                <a:off x="412" y="2980"/>
                <a:ext cx="850" cy="634"/>
              </a:xfrm>
              <a:prstGeom prst="rect">
                <a:avLst/>
              </a:prstGeom>
              <a:noFill/>
              <a:ln w="9525">
                <a:noFill/>
                <a:miter lim="800000"/>
                <a:headEnd/>
                <a:tailEnd/>
              </a:ln>
              <a:effectLst/>
            </p:spPr>
            <p:txBody>
              <a:bodyPr wrap="none">
                <a:spAutoFit/>
              </a:bodyPr>
              <a:lstStyle/>
              <a:p>
                <a:pPr algn="ctr">
                  <a:buFont typeface="Symbol" pitchFamily="18" charset="2"/>
                  <a:buChar char="l"/>
                </a:pPr>
                <a:r>
                  <a:rPr lang="en-US" sz="2000" dirty="0">
                    <a:solidFill>
                      <a:schemeClr val="tx1"/>
                    </a:solidFill>
                  </a:rPr>
                  <a:t>= 4000 A</a:t>
                </a:r>
              </a:p>
              <a:p>
                <a:pPr algn="ctr">
                  <a:buFont typeface="Symbol" pitchFamily="18" charset="2"/>
                  <a:buNone/>
                </a:pPr>
                <a:r>
                  <a:rPr lang="en-US" sz="2000" dirty="0">
                    <a:solidFill>
                      <a:schemeClr val="tx1"/>
                    </a:solidFill>
                  </a:rPr>
                  <a:t>+</a:t>
                </a:r>
              </a:p>
              <a:p>
                <a:pPr algn="ctr">
                  <a:buFont typeface="Symbol" pitchFamily="18" charset="2"/>
                  <a:buNone/>
                </a:pPr>
                <a:r>
                  <a:rPr lang="en-US" sz="2000" dirty="0">
                    <a:solidFill>
                      <a:schemeClr val="tx1"/>
                    </a:solidFill>
                  </a:rPr>
                  <a:t> = 5000 A</a:t>
                </a:r>
              </a:p>
            </p:txBody>
          </p:sp>
          <p:grpSp>
            <p:nvGrpSpPr>
              <p:cNvPr id="565282" name="Group 34"/>
              <p:cNvGrpSpPr>
                <a:grpSpLocks/>
              </p:cNvGrpSpPr>
              <p:nvPr/>
            </p:nvGrpSpPr>
            <p:grpSpPr bwMode="auto">
              <a:xfrm>
                <a:off x="2880" y="3744"/>
                <a:ext cx="768" cy="288"/>
                <a:chOff x="4560" y="528"/>
                <a:chExt cx="768" cy="288"/>
              </a:xfrm>
            </p:grpSpPr>
            <p:sp>
              <p:nvSpPr>
                <p:cNvPr id="565283" name="Text Box 35"/>
                <p:cNvSpPr txBox="1">
                  <a:spLocks noChangeArrowheads="1"/>
                </p:cNvSpPr>
                <p:nvPr/>
              </p:nvSpPr>
              <p:spPr bwMode="auto">
                <a:xfrm>
                  <a:off x="4560" y="528"/>
                  <a:ext cx="488" cy="288"/>
                </a:xfrm>
                <a:prstGeom prst="rect">
                  <a:avLst/>
                </a:prstGeom>
                <a:noFill/>
                <a:ln w="9525">
                  <a:noFill/>
                  <a:miter lim="800000"/>
                  <a:headEnd/>
                  <a:tailEnd/>
                </a:ln>
                <a:effectLst/>
              </p:spPr>
              <p:txBody>
                <a:bodyPr wrap="none">
                  <a:spAutoFit/>
                </a:bodyPr>
                <a:lstStyle/>
                <a:p>
                  <a:r>
                    <a:rPr lang="en-US" dirty="0">
                      <a:solidFill>
                        <a:schemeClr val="tx1"/>
                      </a:solidFill>
                    </a:rPr>
                    <a:t>sin </a:t>
                  </a:r>
                </a:p>
              </p:txBody>
            </p:sp>
            <p:sp>
              <p:nvSpPr>
                <p:cNvPr id="565284" name="Line 36"/>
                <p:cNvSpPr>
                  <a:spLocks noChangeShapeType="1"/>
                </p:cNvSpPr>
                <p:nvPr/>
              </p:nvSpPr>
              <p:spPr bwMode="auto">
                <a:xfrm>
                  <a:off x="5088" y="672"/>
                  <a:ext cx="240"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n-US"/>
                </a:p>
              </p:txBody>
            </p:sp>
          </p:grpSp>
        </p:grpSp>
        <p:sp>
          <p:nvSpPr>
            <p:cNvPr id="565285" name="Text Box 37"/>
            <p:cNvSpPr txBox="1">
              <a:spLocks noChangeArrowheads="1"/>
            </p:cNvSpPr>
            <p:nvPr/>
          </p:nvSpPr>
          <p:spPr bwMode="auto">
            <a:xfrm>
              <a:off x="1488" y="2592"/>
              <a:ext cx="255" cy="288"/>
            </a:xfrm>
            <a:prstGeom prst="rect">
              <a:avLst/>
            </a:prstGeom>
            <a:noFill/>
            <a:ln w="9525">
              <a:noFill/>
              <a:miter lim="800000"/>
              <a:headEnd/>
              <a:tailEnd/>
            </a:ln>
            <a:effectLst/>
          </p:spPr>
          <p:txBody>
            <a:bodyPr wrap="none">
              <a:spAutoFit/>
            </a:bodyPr>
            <a:lstStyle/>
            <a:p>
              <a:r>
                <a:rPr lang="en-US" i="1" dirty="0">
                  <a:solidFill>
                    <a:schemeClr val="tx1"/>
                  </a:solidFill>
                </a:rPr>
                <a:t>m</a:t>
              </a:r>
            </a:p>
          </p:txBody>
        </p:sp>
      </p:grpSp>
      <p:grpSp>
        <p:nvGrpSpPr>
          <p:cNvPr id="565286" name="Group 38"/>
          <p:cNvGrpSpPr>
            <a:grpSpLocks/>
          </p:cNvGrpSpPr>
          <p:nvPr/>
        </p:nvGrpSpPr>
        <p:grpSpPr bwMode="auto">
          <a:xfrm>
            <a:off x="685800" y="2438400"/>
            <a:ext cx="7543800" cy="1676400"/>
            <a:chOff x="432" y="1536"/>
            <a:chExt cx="4752" cy="1056"/>
          </a:xfrm>
        </p:grpSpPr>
        <p:sp>
          <p:nvSpPr>
            <p:cNvPr id="565287" name="Rectangle 39"/>
            <p:cNvSpPr>
              <a:spLocks noChangeArrowheads="1"/>
            </p:cNvSpPr>
            <p:nvPr/>
          </p:nvSpPr>
          <p:spPr bwMode="auto">
            <a:xfrm>
              <a:off x="1296" y="1824"/>
              <a:ext cx="3888" cy="768"/>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565288" name="Line 40"/>
            <p:cNvSpPr>
              <a:spLocks noChangeShapeType="1"/>
            </p:cNvSpPr>
            <p:nvPr/>
          </p:nvSpPr>
          <p:spPr bwMode="auto">
            <a:xfrm>
              <a:off x="3264" y="1824"/>
              <a:ext cx="0" cy="768"/>
            </a:xfrm>
            <a:prstGeom prst="line">
              <a:avLst/>
            </a:prstGeom>
            <a:noFill/>
            <a:ln w="38100">
              <a:solidFill>
                <a:srgbClr val="FF8431"/>
              </a:solidFill>
              <a:round/>
              <a:headEnd/>
              <a:tailEnd/>
            </a:ln>
            <a:effectLst/>
          </p:spPr>
          <p:txBody>
            <a:bodyPr/>
            <a:lstStyle/>
            <a:p>
              <a:endParaRPr lang="en-US"/>
            </a:p>
          </p:txBody>
        </p:sp>
        <p:sp>
          <p:nvSpPr>
            <p:cNvPr id="565289" name="Line 41"/>
            <p:cNvSpPr>
              <a:spLocks noChangeShapeType="1"/>
            </p:cNvSpPr>
            <p:nvPr/>
          </p:nvSpPr>
          <p:spPr bwMode="auto">
            <a:xfrm>
              <a:off x="2928" y="1824"/>
              <a:ext cx="0" cy="768"/>
            </a:xfrm>
            <a:prstGeom prst="line">
              <a:avLst/>
            </a:prstGeom>
            <a:noFill/>
            <a:ln w="38100">
              <a:solidFill>
                <a:srgbClr val="CA5200"/>
              </a:solidFill>
              <a:round/>
              <a:headEnd/>
              <a:tailEnd/>
            </a:ln>
            <a:effectLst/>
          </p:spPr>
          <p:txBody>
            <a:bodyPr/>
            <a:lstStyle/>
            <a:p>
              <a:endParaRPr lang="en-US"/>
            </a:p>
          </p:txBody>
        </p:sp>
        <p:sp>
          <p:nvSpPr>
            <p:cNvPr id="565290" name="Line 42"/>
            <p:cNvSpPr>
              <a:spLocks noChangeShapeType="1"/>
            </p:cNvSpPr>
            <p:nvPr/>
          </p:nvSpPr>
          <p:spPr bwMode="auto">
            <a:xfrm>
              <a:off x="2592" y="1824"/>
              <a:ext cx="0" cy="768"/>
            </a:xfrm>
            <a:prstGeom prst="line">
              <a:avLst/>
            </a:prstGeom>
            <a:noFill/>
            <a:ln w="38100">
              <a:solidFill>
                <a:srgbClr val="D25500"/>
              </a:solidFill>
              <a:round/>
              <a:headEnd/>
              <a:tailEnd/>
            </a:ln>
            <a:effectLst/>
          </p:spPr>
          <p:txBody>
            <a:bodyPr/>
            <a:lstStyle/>
            <a:p>
              <a:endParaRPr lang="en-US"/>
            </a:p>
          </p:txBody>
        </p:sp>
        <p:sp>
          <p:nvSpPr>
            <p:cNvPr id="565291" name="Line 43"/>
            <p:cNvSpPr>
              <a:spLocks noChangeShapeType="1"/>
            </p:cNvSpPr>
            <p:nvPr/>
          </p:nvSpPr>
          <p:spPr bwMode="auto">
            <a:xfrm>
              <a:off x="2256" y="1824"/>
              <a:ext cx="0" cy="768"/>
            </a:xfrm>
            <a:prstGeom prst="line">
              <a:avLst/>
            </a:prstGeom>
            <a:noFill/>
            <a:ln w="38100">
              <a:solidFill>
                <a:srgbClr val="903A00"/>
              </a:solidFill>
              <a:round/>
              <a:headEnd/>
              <a:tailEnd/>
            </a:ln>
            <a:effectLst/>
          </p:spPr>
          <p:txBody>
            <a:bodyPr/>
            <a:lstStyle/>
            <a:p>
              <a:endParaRPr lang="en-US"/>
            </a:p>
          </p:txBody>
        </p:sp>
        <p:sp>
          <p:nvSpPr>
            <p:cNvPr id="565292" name="Line 44"/>
            <p:cNvSpPr>
              <a:spLocks noChangeShapeType="1"/>
            </p:cNvSpPr>
            <p:nvPr/>
          </p:nvSpPr>
          <p:spPr bwMode="auto">
            <a:xfrm>
              <a:off x="1920" y="1824"/>
              <a:ext cx="0" cy="768"/>
            </a:xfrm>
            <a:prstGeom prst="line">
              <a:avLst/>
            </a:prstGeom>
            <a:noFill/>
            <a:ln w="38100">
              <a:solidFill>
                <a:srgbClr val="5C2500"/>
              </a:solidFill>
              <a:round/>
              <a:headEnd/>
              <a:tailEnd/>
            </a:ln>
            <a:effectLst/>
          </p:spPr>
          <p:txBody>
            <a:bodyPr/>
            <a:lstStyle/>
            <a:p>
              <a:endParaRPr lang="en-US"/>
            </a:p>
          </p:txBody>
        </p:sp>
        <p:sp>
          <p:nvSpPr>
            <p:cNvPr id="565293" name="Line 45"/>
            <p:cNvSpPr>
              <a:spLocks noChangeShapeType="1"/>
            </p:cNvSpPr>
            <p:nvPr/>
          </p:nvSpPr>
          <p:spPr bwMode="auto">
            <a:xfrm>
              <a:off x="3600" y="1824"/>
              <a:ext cx="0" cy="768"/>
            </a:xfrm>
            <a:prstGeom prst="line">
              <a:avLst/>
            </a:prstGeom>
            <a:noFill/>
            <a:ln w="38100">
              <a:solidFill>
                <a:srgbClr val="CA5200"/>
              </a:solidFill>
              <a:round/>
              <a:headEnd/>
              <a:tailEnd/>
            </a:ln>
            <a:effectLst/>
          </p:spPr>
          <p:txBody>
            <a:bodyPr/>
            <a:lstStyle/>
            <a:p>
              <a:endParaRPr lang="en-US"/>
            </a:p>
          </p:txBody>
        </p:sp>
        <p:sp>
          <p:nvSpPr>
            <p:cNvPr id="565294" name="Line 46"/>
            <p:cNvSpPr>
              <a:spLocks noChangeShapeType="1"/>
            </p:cNvSpPr>
            <p:nvPr/>
          </p:nvSpPr>
          <p:spPr bwMode="auto">
            <a:xfrm>
              <a:off x="3936" y="1824"/>
              <a:ext cx="0" cy="768"/>
            </a:xfrm>
            <a:prstGeom prst="line">
              <a:avLst/>
            </a:prstGeom>
            <a:noFill/>
            <a:ln w="38100">
              <a:solidFill>
                <a:srgbClr val="903A00"/>
              </a:solidFill>
              <a:round/>
              <a:headEnd/>
              <a:tailEnd/>
            </a:ln>
            <a:effectLst/>
          </p:spPr>
          <p:txBody>
            <a:bodyPr/>
            <a:lstStyle/>
            <a:p>
              <a:endParaRPr lang="en-US"/>
            </a:p>
          </p:txBody>
        </p:sp>
        <p:sp>
          <p:nvSpPr>
            <p:cNvPr id="565295" name="Line 47"/>
            <p:cNvSpPr>
              <a:spLocks noChangeShapeType="1"/>
            </p:cNvSpPr>
            <p:nvPr/>
          </p:nvSpPr>
          <p:spPr bwMode="auto">
            <a:xfrm>
              <a:off x="4608" y="1824"/>
              <a:ext cx="0" cy="768"/>
            </a:xfrm>
            <a:prstGeom prst="line">
              <a:avLst/>
            </a:prstGeom>
            <a:noFill/>
            <a:ln w="38100">
              <a:solidFill>
                <a:srgbClr val="5C2500"/>
              </a:solidFill>
              <a:round/>
              <a:headEnd/>
              <a:tailEnd/>
            </a:ln>
            <a:effectLst/>
          </p:spPr>
          <p:txBody>
            <a:bodyPr/>
            <a:lstStyle/>
            <a:p>
              <a:endParaRPr lang="en-US"/>
            </a:p>
          </p:txBody>
        </p:sp>
        <p:sp>
          <p:nvSpPr>
            <p:cNvPr id="565296" name="Line 48"/>
            <p:cNvSpPr>
              <a:spLocks noChangeShapeType="1"/>
            </p:cNvSpPr>
            <p:nvPr/>
          </p:nvSpPr>
          <p:spPr bwMode="auto">
            <a:xfrm>
              <a:off x="4272" y="1824"/>
              <a:ext cx="0" cy="768"/>
            </a:xfrm>
            <a:prstGeom prst="line">
              <a:avLst/>
            </a:prstGeom>
            <a:noFill/>
            <a:ln w="38100">
              <a:solidFill>
                <a:srgbClr val="903A00"/>
              </a:solidFill>
              <a:round/>
              <a:headEnd/>
              <a:tailEnd/>
            </a:ln>
            <a:effectLst/>
          </p:spPr>
          <p:txBody>
            <a:bodyPr/>
            <a:lstStyle/>
            <a:p>
              <a:endParaRPr lang="en-US"/>
            </a:p>
          </p:txBody>
        </p:sp>
        <p:grpSp>
          <p:nvGrpSpPr>
            <p:cNvPr id="565297" name="Group 49"/>
            <p:cNvGrpSpPr>
              <a:grpSpLocks/>
            </p:cNvGrpSpPr>
            <p:nvPr/>
          </p:nvGrpSpPr>
          <p:grpSpPr bwMode="auto">
            <a:xfrm>
              <a:off x="1776" y="1584"/>
              <a:ext cx="2924" cy="231"/>
              <a:chOff x="1776" y="2640"/>
              <a:chExt cx="2924" cy="231"/>
            </a:xfrm>
          </p:grpSpPr>
          <p:sp>
            <p:nvSpPr>
              <p:cNvPr id="565298" name="Text Box 50"/>
              <p:cNvSpPr txBox="1">
                <a:spLocks noChangeArrowheads="1"/>
              </p:cNvSpPr>
              <p:nvPr/>
            </p:nvSpPr>
            <p:spPr bwMode="auto">
              <a:xfrm>
                <a:off x="1776" y="2640"/>
                <a:ext cx="236" cy="231"/>
              </a:xfrm>
              <a:prstGeom prst="rect">
                <a:avLst/>
              </a:prstGeom>
              <a:noFill/>
              <a:ln w="9525">
                <a:noFill/>
                <a:miter lim="800000"/>
                <a:headEnd/>
                <a:tailEnd/>
              </a:ln>
              <a:effectLst/>
            </p:spPr>
            <p:txBody>
              <a:bodyPr wrap="none">
                <a:spAutoFit/>
              </a:bodyPr>
              <a:lstStyle/>
              <a:p>
                <a:r>
                  <a:rPr lang="en-US" sz="1800" dirty="0">
                    <a:solidFill>
                      <a:schemeClr val="tx1"/>
                    </a:solidFill>
                  </a:rPr>
                  <a:t>-4</a:t>
                </a:r>
              </a:p>
            </p:txBody>
          </p:sp>
          <p:sp>
            <p:nvSpPr>
              <p:cNvPr id="565299" name="Text Box 51"/>
              <p:cNvSpPr txBox="1">
                <a:spLocks noChangeArrowheads="1"/>
              </p:cNvSpPr>
              <p:nvPr/>
            </p:nvSpPr>
            <p:spPr bwMode="auto">
              <a:xfrm>
                <a:off x="2112" y="2640"/>
                <a:ext cx="236" cy="231"/>
              </a:xfrm>
              <a:prstGeom prst="rect">
                <a:avLst/>
              </a:prstGeom>
              <a:noFill/>
              <a:ln w="9525">
                <a:noFill/>
                <a:miter lim="800000"/>
                <a:headEnd/>
                <a:tailEnd/>
              </a:ln>
              <a:effectLst/>
            </p:spPr>
            <p:txBody>
              <a:bodyPr wrap="none">
                <a:spAutoFit/>
              </a:bodyPr>
              <a:lstStyle/>
              <a:p>
                <a:r>
                  <a:rPr lang="en-US" sz="1800" dirty="0">
                    <a:solidFill>
                      <a:schemeClr val="tx1"/>
                    </a:solidFill>
                  </a:rPr>
                  <a:t>-3</a:t>
                </a:r>
              </a:p>
            </p:txBody>
          </p:sp>
          <p:sp>
            <p:nvSpPr>
              <p:cNvPr id="565300" name="Text Box 52"/>
              <p:cNvSpPr txBox="1">
                <a:spLocks noChangeArrowheads="1"/>
              </p:cNvSpPr>
              <p:nvPr/>
            </p:nvSpPr>
            <p:spPr bwMode="auto">
              <a:xfrm>
                <a:off x="2448" y="2640"/>
                <a:ext cx="236" cy="231"/>
              </a:xfrm>
              <a:prstGeom prst="rect">
                <a:avLst/>
              </a:prstGeom>
              <a:noFill/>
              <a:ln w="9525">
                <a:noFill/>
                <a:miter lim="800000"/>
                <a:headEnd/>
                <a:tailEnd/>
              </a:ln>
              <a:effectLst/>
            </p:spPr>
            <p:txBody>
              <a:bodyPr wrap="none">
                <a:spAutoFit/>
              </a:bodyPr>
              <a:lstStyle/>
              <a:p>
                <a:r>
                  <a:rPr lang="en-US" sz="1800" dirty="0">
                    <a:solidFill>
                      <a:schemeClr val="tx1"/>
                    </a:solidFill>
                  </a:rPr>
                  <a:t>-2</a:t>
                </a:r>
              </a:p>
            </p:txBody>
          </p:sp>
          <p:sp>
            <p:nvSpPr>
              <p:cNvPr id="565301" name="Text Box 53"/>
              <p:cNvSpPr txBox="1">
                <a:spLocks noChangeArrowheads="1"/>
              </p:cNvSpPr>
              <p:nvPr/>
            </p:nvSpPr>
            <p:spPr bwMode="auto">
              <a:xfrm>
                <a:off x="2784" y="2640"/>
                <a:ext cx="236" cy="231"/>
              </a:xfrm>
              <a:prstGeom prst="rect">
                <a:avLst/>
              </a:prstGeom>
              <a:noFill/>
              <a:ln w="9525">
                <a:noFill/>
                <a:miter lim="800000"/>
                <a:headEnd/>
                <a:tailEnd/>
              </a:ln>
              <a:effectLst/>
            </p:spPr>
            <p:txBody>
              <a:bodyPr wrap="none">
                <a:spAutoFit/>
              </a:bodyPr>
              <a:lstStyle/>
              <a:p>
                <a:r>
                  <a:rPr lang="en-US" sz="1800" dirty="0">
                    <a:solidFill>
                      <a:schemeClr val="tx1"/>
                    </a:solidFill>
                  </a:rPr>
                  <a:t>-1</a:t>
                </a:r>
              </a:p>
            </p:txBody>
          </p:sp>
          <p:sp>
            <p:nvSpPr>
              <p:cNvPr id="565302" name="Text Box 54"/>
              <p:cNvSpPr txBox="1">
                <a:spLocks noChangeArrowheads="1"/>
              </p:cNvSpPr>
              <p:nvPr/>
            </p:nvSpPr>
            <p:spPr bwMode="auto">
              <a:xfrm>
                <a:off x="4512" y="2640"/>
                <a:ext cx="188" cy="231"/>
              </a:xfrm>
              <a:prstGeom prst="rect">
                <a:avLst/>
              </a:prstGeom>
              <a:noFill/>
              <a:ln w="9525">
                <a:noFill/>
                <a:miter lim="800000"/>
                <a:headEnd/>
                <a:tailEnd/>
              </a:ln>
              <a:effectLst/>
            </p:spPr>
            <p:txBody>
              <a:bodyPr wrap="none">
                <a:spAutoFit/>
              </a:bodyPr>
              <a:lstStyle/>
              <a:p>
                <a:r>
                  <a:rPr lang="en-US" sz="1800" dirty="0">
                    <a:solidFill>
                      <a:schemeClr val="tx1"/>
                    </a:solidFill>
                  </a:rPr>
                  <a:t>4</a:t>
                </a:r>
              </a:p>
            </p:txBody>
          </p:sp>
          <p:sp>
            <p:nvSpPr>
              <p:cNvPr id="565303" name="Text Box 55"/>
              <p:cNvSpPr txBox="1">
                <a:spLocks noChangeArrowheads="1"/>
              </p:cNvSpPr>
              <p:nvPr/>
            </p:nvSpPr>
            <p:spPr bwMode="auto">
              <a:xfrm>
                <a:off x="4176" y="2640"/>
                <a:ext cx="188" cy="231"/>
              </a:xfrm>
              <a:prstGeom prst="rect">
                <a:avLst/>
              </a:prstGeom>
              <a:noFill/>
              <a:ln w="9525">
                <a:noFill/>
                <a:miter lim="800000"/>
                <a:headEnd/>
                <a:tailEnd/>
              </a:ln>
              <a:effectLst/>
            </p:spPr>
            <p:txBody>
              <a:bodyPr wrap="none">
                <a:spAutoFit/>
              </a:bodyPr>
              <a:lstStyle/>
              <a:p>
                <a:r>
                  <a:rPr lang="en-US" sz="1800" dirty="0">
                    <a:solidFill>
                      <a:schemeClr val="tx1"/>
                    </a:solidFill>
                  </a:rPr>
                  <a:t>3</a:t>
                </a:r>
              </a:p>
            </p:txBody>
          </p:sp>
          <p:sp>
            <p:nvSpPr>
              <p:cNvPr id="565304" name="Text Box 56"/>
              <p:cNvSpPr txBox="1">
                <a:spLocks noChangeArrowheads="1"/>
              </p:cNvSpPr>
              <p:nvPr/>
            </p:nvSpPr>
            <p:spPr bwMode="auto">
              <a:xfrm>
                <a:off x="3840" y="2640"/>
                <a:ext cx="188" cy="231"/>
              </a:xfrm>
              <a:prstGeom prst="rect">
                <a:avLst/>
              </a:prstGeom>
              <a:noFill/>
              <a:ln w="9525">
                <a:noFill/>
                <a:miter lim="800000"/>
                <a:headEnd/>
                <a:tailEnd/>
              </a:ln>
              <a:effectLst/>
            </p:spPr>
            <p:txBody>
              <a:bodyPr wrap="none">
                <a:spAutoFit/>
              </a:bodyPr>
              <a:lstStyle/>
              <a:p>
                <a:r>
                  <a:rPr lang="en-US" sz="1800" dirty="0">
                    <a:solidFill>
                      <a:schemeClr val="tx1"/>
                    </a:solidFill>
                  </a:rPr>
                  <a:t>2</a:t>
                </a:r>
              </a:p>
            </p:txBody>
          </p:sp>
          <p:sp>
            <p:nvSpPr>
              <p:cNvPr id="565305" name="Text Box 57"/>
              <p:cNvSpPr txBox="1">
                <a:spLocks noChangeArrowheads="1"/>
              </p:cNvSpPr>
              <p:nvPr/>
            </p:nvSpPr>
            <p:spPr bwMode="auto">
              <a:xfrm>
                <a:off x="3504" y="2640"/>
                <a:ext cx="188" cy="231"/>
              </a:xfrm>
              <a:prstGeom prst="rect">
                <a:avLst/>
              </a:prstGeom>
              <a:noFill/>
              <a:ln w="9525">
                <a:noFill/>
                <a:miter lim="800000"/>
                <a:headEnd/>
                <a:tailEnd/>
              </a:ln>
              <a:effectLst/>
            </p:spPr>
            <p:txBody>
              <a:bodyPr wrap="none">
                <a:spAutoFit/>
              </a:bodyPr>
              <a:lstStyle/>
              <a:p>
                <a:r>
                  <a:rPr lang="en-US" sz="1800" dirty="0">
                    <a:solidFill>
                      <a:schemeClr val="tx1"/>
                    </a:solidFill>
                  </a:rPr>
                  <a:t>1</a:t>
                </a:r>
              </a:p>
            </p:txBody>
          </p:sp>
          <p:sp>
            <p:nvSpPr>
              <p:cNvPr id="565306" name="Text Box 58"/>
              <p:cNvSpPr txBox="1">
                <a:spLocks noChangeArrowheads="1"/>
              </p:cNvSpPr>
              <p:nvPr/>
            </p:nvSpPr>
            <p:spPr bwMode="auto">
              <a:xfrm>
                <a:off x="3168" y="2640"/>
                <a:ext cx="188" cy="231"/>
              </a:xfrm>
              <a:prstGeom prst="rect">
                <a:avLst/>
              </a:prstGeom>
              <a:noFill/>
              <a:ln w="9525">
                <a:noFill/>
                <a:miter lim="800000"/>
                <a:headEnd/>
                <a:tailEnd/>
              </a:ln>
              <a:effectLst/>
            </p:spPr>
            <p:txBody>
              <a:bodyPr wrap="none">
                <a:spAutoFit/>
              </a:bodyPr>
              <a:lstStyle/>
              <a:p>
                <a:r>
                  <a:rPr lang="en-US" sz="1800" dirty="0">
                    <a:solidFill>
                      <a:schemeClr val="tx1"/>
                    </a:solidFill>
                  </a:rPr>
                  <a:t>0</a:t>
                </a:r>
              </a:p>
            </p:txBody>
          </p:sp>
        </p:grpSp>
        <p:sp>
          <p:nvSpPr>
            <p:cNvPr id="565307" name="Text Box 59"/>
            <p:cNvSpPr txBox="1">
              <a:spLocks noChangeArrowheads="1"/>
            </p:cNvSpPr>
            <p:nvPr/>
          </p:nvSpPr>
          <p:spPr bwMode="auto">
            <a:xfrm>
              <a:off x="432" y="2064"/>
              <a:ext cx="850" cy="250"/>
            </a:xfrm>
            <a:prstGeom prst="rect">
              <a:avLst/>
            </a:prstGeom>
            <a:noFill/>
            <a:ln w="9525">
              <a:noFill/>
              <a:miter lim="800000"/>
              <a:headEnd/>
              <a:tailEnd/>
            </a:ln>
            <a:effectLst/>
          </p:spPr>
          <p:txBody>
            <a:bodyPr wrap="none">
              <a:spAutoFit/>
            </a:bodyPr>
            <a:lstStyle/>
            <a:p>
              <a:r>
                <a:rPr lang="en-US" sz="2000" dirty="0">
                  <a:solidFill>
                    <a:schemeClr val="tx1"/>
                  </a:solidFill>
                </a:rPr>
                <a:t> = 5000 A</a:t>
              </a:r>
            </a:p>
          </p:txBody>
        </p:sp>
        <p:sp>
          <p:nvSpPr>
            <p:cNvPr id="565308" name="Text Box 60"/>
            <p:cNvSpPr txBox="1">
              <a:spLocks noChangeArrowheads="1"/>
            </p:cNvSpPr>
            <p:nvPr/>
          </p:nvSpPr>
          <p:spPr bwMode="auto">
            <a:xfrm>
              <a:off x="1488" y="1536"/>
              <a:ext cx="255" cy="288"/>
            </a:xfrm>
            <a:prstGeom prst="rect">
              <a:avLst/>
            </a:prstGeom>
            <a:noFill/>
            <a:ln w="9525">
              <a:noFill/>
              <a:miter lim="800000"/>
              <a:headEnd/>
              <a:tailEnd/>
            </a:ln>
            <a:effectLst/>
          </p:spPr>
          <p:txBody>
            <a:bodyPr wrap="none">
              <a:spAutoFit/>
            </a:bodyPr>
            <a:lstStyle/>
            <a:p>
              <a:r>
                <a:rPr lang="en-US" i="1" dirty="0">
                  <a:solidFill>
                    <a:schemeClr val="tx1"/>
                  </a:solidFill>
                </a:rPr>
                <a:t>m</a:t>
              </a:r>
            </a:p>
          </p:txBody>
        </p:sp>
      </p:grpSp>
      <p:grpSp>
        <p:nvGrpSpPr>
          <p:cNvPr id="565309" name="Group 61"/>
          <p:cNvGrpSpPr>
            <a:grpSpLocks/>
          </p:cNvGrpSpPr>
          <p:nvPr/>
        </p:nvGrpSpPr>
        <p:grpSpPr bwMode="auto">
          <a:xfrm>
            <a:off x="685800" y="762000"/>
            <a:ext cx="7543800" cy="1676400"/>
            <a:chOff x="432" y="480"/>
            <a:chExt cx="4752" cy="1056"/>
          </a:xfrm>
        </p:grpSpPr>
        <p:grpSp>
          <p:nvGrpSpPr>
            <p:cNvPr id="565310" name="Group 62"/>
            <p:cNvGrpSpPr>
              <a:grpSpLocks/>
            </p:cNvGrpSpPr>
            <p:nvPr/>
          </p:nvGrpSpPr>
          <p:grpSpPr bwMode="auto">
            <a:xfrm>
              <a:off x="432" y="528"/>
              <a:ext cx="4752" cy="1008"/>
              <a:chOff x="432" y="624"/>
              <a:chExt cx="4752" cy="1008"/>
            </a:xfrm>
          </p:grpSpPr>
          <p:sp>
            <p:nvSpPr>
              <p:cNvPr id="565311" name="Rectangle 63"/>
              <p:cNvSpPr>
                <a:spLocks noChangeArrowheads="1"/>
              </p:cNvSpPr>
              <p:nvPr/>
            </p:nvSpPr>
            <p:spPr bwMode="auto">
              <a:xfrm>
                <a:off x="1296" y="864"/>
                <a:ext cx="3888" cy="768"/>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565312" name="Line 64"/>
              <p:cNvSpPr>
                <a:spLocks noChangeShapeType="1"/>
              </p:cNvSpPr>
              <p:nvPr/>
            </p:nvSpPr>
            <p:spPr bwMode="auto">
              <a:xfrm>
                <a:off x="3264" y="864"/>
                <a:ext cx="0" cy="768"/>
              </a:xfrm>
              <a:prstGeom prst="line">
                <a:avLst/>
              </a:prstGeom>
              <a:noFill/>
              <a:ln w="38100">
                <a:solidFill>
                  <a:srgbClr val="A041FF"/>
                </a:solidFill>
                <a:round/>
                <a:headEnd/>
                <a:tailEnd/>
              </a:ln>
              <a:effectLst/>
            </p:spPr>
            <p:txBody>
              <a:bodyPr/>
              <a:lstStyle/>
              <a:p>
                <a:endParaRPr lang="en-US"/>
              </a:p>
            </p:txBody>
          </p:sp>
          <p:sp>
            <p:nvSpPr>
              <p:cNvPr id="565313" name="Line 65"/>
              <p:cNvSpPr>
                <a:spLocks noChangeShapeType="1"/>
              </p:cNvSpPr>
              <p:nvPr/>
            </p:nvSpPr>
            <p:spPr bwMode="auto">
              <a:xfrm>
                <a:off x="2688" y="864"/>
                <a:ext cx="0" cy="768"/>
              </a:xfrm>
              <a:prstGeom prst="line">
                <a:avLst/>
              </a:prstGeom>
              <a:noFill/>
              <a:ln w="38100">
                <a:solidFill>
                  <a:srgbClr val="7800F0"/>
                </a:solidFill>
                <a:round/>
                <a:headEnd/>
                <a:tailEnd/>
              </a:ln>
              <a:effectLst/>
            </p:spPr>
            <p:txBody>
              <a:bodyPr/>
              <a:lstStyle/>
              <a:p>
                <a:endParaRPr lang="en-US"/>
              </a:p>
            </p:txBody>
          </p:sp>
          <p:sp>
            <p:nvSpPr>
              <p:cNvPr id="565314" name="Line 66"/>
              <p:cNvSpPr>
                <a:spLocks noChangeShapeType="1"/>
              </p:cNvSpPr>
              <p:nvPr/>
            </p:nvSpPr>
            <p:spPr bwMode="auto">
              <a:xfrm>
                <a:off x="2400" y="864"/>
                <a:ext cx="0" cy="768"/>
              </a:xfrm>
              <a:prstGeom prst="line">
                <a:avLst/>
              </a:prstGeom>
              <a:noFill/>
              <a:ln w="38100">
                <a:solidFill>
                  <a:srgbClr val="5800B0"/>
                </a:solidFill>
                <a:round/>
                <a:headEnd/>
                <a:tailEnd/>
              </a:ln>
              <a:effectLst/>
            </p:spPr>
            <p:txBody>
              <a:bodyPr/>
              <a:lstStyle/>
              <a:p>
                <a:endParaRPr lang="en-US"/>
              </a:p>
            </p:txBody>
          </p:sp>
          <p:sp>
            <p:nvSpPr>
              <p:cNvPr id="565315" name="Line 67"/>
              <p:cNvSpPr>
                <a:spLocks noChangeShapeType="1"/>
              </p:cNvSpPr>
              <p:nvPr/>
            </p:nvSpPr>
            <p:spPr bwMode="auto">
              <a:xfrm>
                <a:off x="2112" y="864"/>
                <a:ext cx="0" cy="768"/>
              </a:xfrm>
              <a:prstGeom prst="line">
                <a:avLst/>
              </a:prstGeom>
              <a:noFill/>
              <a:ln w="38100">
                <a:solidFill>
                  <a:srgbClr val="35006A"/>
                </a:solidFill>
                <a:round/>
                <a:headEnd/>
                <a:tailEnd/>
              </a:ln>
              <a:effectLst/>
            </p:spPr>
            <p:txBody>
              <a:bodyPr/>
              <a:lstStyle/>
              <a:p>
                <a:endParaRPr lang="en-US"/>
              </a:p>
            </p:txBody>
          </p:sp>
          <p:sp>
            <p:nvSpPr>
              <p:cNvPr id="565316" name="Text Box 68"/>
              <p:cNvSpPr txBox="1">
                <a:spLocks noChangeArrowheads="1"/>
              </p:cNvSpPr>
              <p:nvPr/>
            </p:nvSpPr>
            <p:spPr bwMode="auto">
              <a:xfrm>
                <a:off x="432" y="1152"/>
                <a:ext cx="850" cy="250"/>
              </a:xfrm>
              <a:prstGeom prst="rect">
                <a:avLst/>
              </a:prstGeom>
              <a:noFill/>
              <a:ln w="9525">
                <a:noFill/>
                <a:miter lim="800000"/>
                <a:headEnd/>
                <a:tailEnd/>
              </a:ln>
              <a:effectLst/>
            </p:spPr>
            <p:txBody>
              <a:bodyPr wrap="none">
                <a:spAutoFit/>
              </a:bodyPr>
              <a:lstStyle/>
              <a:p>
                <a:r>
                  <a:rPr lang="en-US" sz="2000" dirty="0">
                    <a:solidFill>
                      <a:schemeClr val="tx1"/>
                    </a:solidFill>
                  </a:rPr>
                  <a:t> = 4000 A</a:t>
                </a:r>
              </a:p>
            </p:txBody>
          </p:sp>
          <p:sp>
            <p:nvSpPr>
              <p:cNvPr id="565317" name="Text Box 69"/>
              <p:cNvSpPr txBox="1">
                <a:spLocks noChangeArrowheads="1"/>
              </p:cNvSpPr>
              <p:nvPr/>
            </p:nvSpPr>
            <p:spPr bwMode="auto">
              <a:xfrm>
                <a:off x="1968" y="624"/>
                <a:ext cx="236" cy="231"/>
              </a:xfrm>
              <a:prstGeom prst="rect">
                <a:avLst/>
              </a:prstGeom>
              <a:noFill/>
              <a:ln w="9525">
                <a:noFill/>
                <a:miter lim="800000"/>
                <a:headEnd/>
                <a:tailEnd/>
              </a:ln>
              <a:effectLst/>
            </p:spPr>
            <p:txBody>
              <a:bodyPr wrap="none">
                <a:spAutoFit/>
              </a:bodyPr>
              <a:lstStyle/>
              <a:p>
                <a:r>
                  <a:rPr lang="en-US" sz="1800"/>
                  <a:t>-4</a:t>
                </a:r>
              </a:p>
            </p:txBody>
          </p:sp>
          <p:sp>
            <p:nvSpPr>
              <p:cNvPr id="565318" name="Text Box 70"/>
              <p:cNvSpPr txBox="1">
                <a:spLocks noChangeArrowheads="1"/>
              </p:cNvSpPr>
              <p:nvPr/>
            </p:nvSpPr>
            <p:spPr bwMode="auto">
              <a:xfrm>
                <a:off x="2256" y="624"/>
                <a:ext cx="236" cy="231"/>
              </a:xfrm>
              <a:prstGeom prst="rect">
                <a:avLst/>
              </a:prstGeom>
              <a:noFill/>
              <a:ln w="9525">
                <a:noFill/>
                <a:miter lim="800000"/>
                <a:headEnd/>
                <a:tailEnd/>
              </a:ln>
              <a:effectLst/>
            </p:spPr>
            <p:txBody>
              <a:bodyPr wrap="none">
                <a:spAutoFit/>
              </a:bodyPr>
              <a:lstStyle/>
              <a:p>
                <a:r>
                  <a:rPr lang="en-US" sz="1800"/>
                  <a:t>-3</a:t>
                </a:r>
              </a:p>
            </p:txBody>
          </p:sp>
          <p:sp>
            <p:nvSpPr>
              <p:cNvPr id="565319" name="Text Box 71"/>
              <p:cNvSpPr txBox="1">
                <a:spLocks noChangeArrowheads="1"/>
              </p:cNvSpPr>
              <p:nvPr/>
            </p:nvSpPr>
            <p:spPr bwMode="auto">
              <a:xfrm>
                <a:off x="2544" y="624"/>
                <a:ext cx="236" cy="231"/>
              </a:xfrm>
              <a:prstGeom prst="rect">
                <a:avLst/>
              </a:prstGeom>
              <a:noFill/>
              <a:ln w="9525">
                <a:noFill/>
                <a:miter lim="800000"/>
                <a:headEnd/>
                <a:tailEnd/>
              </a:ln>
              <a:effectLst/>
            </p:spPr>
            <p:txBody>
              <a:bodyPr wrap="none">
                <a:spAutoFit/>
              </a:bodyPr>
              <a:lstStyle/>
              <a:p>
                <a:r>
                  <a:rPr lang="en-US" sz="1800"/>
                  <a:t>-2</a:t>
                </a:r>
              </a:p>
            </p:txBody>
          </p:sp>
          <p:sp>
            <p:nvSpPr>
              <p:cNvPr id="565320" name="Text Box 72"/>
              <p:cNvSpPr txBox="1">
                <a:spLocks noChangeArrowheads="1"/>
              </p:cNvSpPr>
              <p:nvPr/>
            </p:nvSpPr>
            <p:spPr bwMode="auto">
              <a:xfrm>
                <a:off x="2832" y="624"/>
                <a:ext cx="236" cy="231"/>
              </a:xfrm>
              <a:prstGeom prst="rect">
                <a:avLst/>
              </a:prstGeom>
              <a:noFill/>
              <a:ln w="9525">
                <a:noFill/>
                <a:miter lim="800000"/>
                <a:headEnd/>
                <a:tailEnd/>
              </a:ln>
              <a:effectLst/>
            </p:spPr>
            <p:txBody>
              <a:bodyPr wrap="none">
                <a:spAutoFit/>
              </a:bodyPr>
              <a:lstStyle/>
              <a:p>
                <a:r>
                  <a:rPr lang="en-US" sz="1800"/>
                  <a:t>-1</a:t>
                </a:r>
              </a:p>
            </p:txBody>
          </p:sp>
          <p:sp>
            <p:nvSpPr>
              <p:cNvPr id="565321" name="Text Box 73"/>
              <p:cNvSpPr txBox="1">
                <a:spLocks noChangeArrowheads="1"/>
              </p:cNvSpPr>
              <p:nvPr/>
            </p:nvSpPr>
            <p:spPr bwMode="auto">
              <a:xfrm>
                <a:off x="4320" y="624"/>
                <a:ext cx="188" cy="231"/>
              </a:xfrm>
              <a:prstGeom prst="rect">
                <a:avLst/>
              </a:prstGeom>
              <a:noFill/>
              <a:ln w="9525">
                <a:noFill/>
                <a:miter lim="800000"/>
                <a:headEnd/>
                <a:tailEnd/>
              </a:ln>
              <a:effectLst/>
            </p:spPr>
            <p:txBody>
              <a:bodyPr wrap="none">
                <a:spAutoFit/>
              </a:bodyPr>
              <a:lstStyle/>
              <a:p>
                <a:r>
                  <a:rPr lang="en-US" sz="1800"/>
                  <a:t>4</a:t>
                </a:r>
              </a:p>
            </p:txBody>
          </p:sp>
          <p:sp>
            <p:nvSpPr>
              <p:cNvPr id="565322" name="Text Box 74"/>
              <p:cNvSpPr txBox="1">
                <a:spLocks noChangeArrowheads="1"/>
              </p:cNvSpPr>
              <p:nvPr/>
            </p:nvSpPr>
            <p:spPr bwMode="auto">
              <a:xfrm>
                <a:off x="4032" y="624"/>
                <a:ext cx="188" cy="231"/>
              </a:xfrm>
              <a:prstGeom prst="rect">
                <a:avLst/>
              </a:prstGeom>
              <a:noFill/>
              <a:ln w="9525">
                <a:noFill/>
                <a:miter lim="800000"/>
                <a:headEnd/>
                <a:tailEnd/>
              </a:ln>
              <a:effectLst/>
            </p:spPr>
            <p:txBody>
              <a:bodyPr wrap="none">
                <a:spAutoFit/>
              </a:bodyPr>
              <a:lstStyle/>
              <a:p>
                <a:r>
                  <a:rPr lang="en-US" sz="1800"/>
                  <a:t>3</a:t>
                </a:r>
              </a:p>
            </p:txBody>
          </p:sp>
          <p:sp>
            <p:nvSpPr>
              <p:cNvPr id="565323" name="Text Box 75"/>
              <p:cNvSpPr txBox="1">
                <a:spLocks noChangeArrowheads="1"/>
              </p:cNvSpPr>
              <p:nvPr/>
            </p:nvSpPr>
            <p:spPr bwMode="auto">
              <a:xfrm>
                <a:off x="3744" y="624"/>
                <a:ext cx="188" cy="231"/>
              </a:xfrm>
              <a:prstGeom prst="rect">
                <a:avLst/>
              </a:prstGeom>
              <a:noFill/>
              <a:ln w="9525">
                <a:noFill/>
                <a:miter lim="800000"/>
                <a:headEnd/>
                <a:tailEnd/>
              </a:ln>
              <a:effectLst/>
            </p:spPr>
            <p:txBody>
              <a:bodyPr wrap="none">
                <a:spAutoFit/>
              </a:bodyPr>
              <a:lstStyle/>
              <a:p>
                <a:r>
                  <a:rPr lang="en-US" sz="1800"/>
                  <a:t>2</a:t>
                </a:r>
              </a:p>
            </p:txBody>
          </p:sp>
          <p:sp>
            <p:nvSpPr>
              <p:cNvPr id="565324" name="Text Box 76"/>
              <p:cNvSpPr txBox="1">
                <a:spLocks noChangeArrowheads="1"/>
              </p:cNvSpPr>
              <p:nvPr/>
            </p:nvSpPr>
            <p:spPr bwMode="auto">
              <a:xfrm>
                <a:off x="3456" y="624"/>
                <a:ext cx="188" cy="231"/>
              </a:xfrm>
              <a:prstGeom prst="rect">
                <a:avLst/>
              </a:prstGeom>
              <a:noFill/>
              <a:ln w="9525">
                <a:noFill/>
                <a:miter lim="800000"/>
                <a:headEnd/>
                <a:tailEnd/>
              </a:ln>
              <a:effectLst/>
            </p:spPr>
            <p:txBody>
              <a:bodyPr wrap="none">
                <a:spAutoFit/>
              </a:bodyPr>
              <a:lstStyle/>
              <a:p>
                <a:r>
                  <a:rPr lang="en-US" sz="1800"/>
                  <a:t>1</a:t>
                </a:r>
              </a:p>
            </p:txBody>
          </p:sp>
          <p:sp>
            <p:nvSpPr>
              <p:cNvPr id="565325" name="Text Box 77"/>
              <p:cNvSpPr txBox="1">
                <a:spLocks noChangeArrowheads="1"/>
              </p:cNvSpPr>
              <p:nvPr/>
            </p:nvSpPr>
            <p:spPr bwMode="auto">
              <a:xfrm>
                <a:off x="3168" y="624"/>
                <a:ext cx="188" cy="231"/>
              </a:xfrm>
              <a:prstGeom prst="rect">
                <a:avLst/>
              </a:prstGeom>
              <a:noFill/>
              <a:ln w="9525">
                <a:noFill/>
                <a:miter lim="800000"/>
                <a:headEnd/>
                <a:tailEnd/>
              </a:ln>
              <a:effectLst/>
            </p:spPr>
            <p:txBody>
              <a:bodyPr wrap="none">
                <a:spAutoFit/>
              </a:bodyPr>
              <a:lstStyle/>
              <a:p>
                <a:r>
                  <a:rPr lang="en-US" sz="1800"/>
                  <a:t>0</a:t>
                </a:r>
              </a:p>
            </p:txBody>
          </p:sp>
          <p:sp>
            <p:nvSpPr>
              <p:cNvPr id="565326" name="Line 78"/>
              <p:cNvSpPr>
                <a:spLocks noChangeShapeType="1"/>
              </p:cNvSpPr>
              <p:nvPr/>
            </p:nvSpPr>
            <p:spPr bwMode="auto">
              <a:xfrm>
                <a:off x="4416" y="864"/>
                <a:ext cx="0" cy="768"/>
              </a:xfrm>
              <a:prstGeom prst="line">
                <a:avLst/>
              </a:prstGeom>
              <a:noFill/>
              <a:ln w="38100">
                <a:solidFill>
                  <a:srgbClr val="35006A"/>
                </a:solidFill>
                <a:round/>
                <a:headEnd/>
                <a:tailEnd/>
              </a:ln>
              <a:effectLst/>
            </p:spPr>
            <p:txBody>
              <a:bodyPr/>
              <a:lstStyle/>
              <a:p>
                <a:endParaRPr lang="en-US"/>
              </a:p>
            </p:txBody>
          </p:sp>
          <p:sp>
            <p:nvSpPr>
              <p:cNvPr id="565327" name="Line 79"/>
              <p:cNvSpPr>
                <a:spLocks noChangeShapeType="1"/>
              </p:cNvSpPr>
              <p:nvPr/>
            </p:nvSpPr>
            <p:spPr bwMode="auto">
              <a:xfrm>
                <a:off x="4128" y="864"/>
                <a:ext cx="0" cy="768"/>
              </a:xfrm>
              <a:prstGeom prst="line">
                <a:avLst/>
              </a:prstGeom>
              <a:noFill/>
              <a:ln w="38100">
                <a:solidFill>
                  <a:srgbClr val="5000A0"/>
                </a:solidFill>
                <a:round/>
                <a:headEnd/>
                <a:tailEnd/>
              </a:ln>
              <a:effectLst/>
            </p:spPr>
            <p:txBody>
              <a:bodyPr/>
              <a:lstStyle/>
              <a:p>
                <a:endParaRPr lang="en-US"/>
              </a:p>
            </p:txBody>
          </p:sp>
          <p:sp>
            <p:nvSpPr>
              <p:cNvPr id="565328" name="Line 80"/>
              <p:cNvSpPr>
                <a:spLocks noChangeShapeType="1"/>
              </p:cNvSpPr>
              <p:nvPr/>
            </p:nvSpPr>
            <p:spPr bwMode="auto">
              <a:xfrm>
                <a:off x="3840" y="864"/>
                <a:ext cx="0" cy="768"/>
              </a:xfrm>
              <a:prstGeom prst="line">
                <a:avLst/>
              </a:prstGeom>
              <a:noFill/>
              <a:ln w="38100">
                <a:solidFill>
                  <a:srgbClr val="7600EC"/>
                </a:solidFill>
                <a:round/>
                <a:headEnd/>
                <a:tailEnd/>
              </a:ln>
              <a:effectLst/>
            </p:spPr>
            <p:txBody>
              <a:bodyPr/>
              <a:lstStyle/>
              <a:p>
                <a:endParaRPr lang="en-US"/>
              </a:p>
            </p:txBody>
          </p:sp>
          <p:sp>
            <p:nvSpPr>
              <p:cNvPr id="565329" name="Line 81"/>
              <p:cNvSpPr>
                <a:spLocks noChangeShapeType="1"/>
              </p:cNvSpPr>
              <p:nvPr/>
            </p:nvSpPr>
            <p:spPr bwMode="auto">
              <a:xfrm>
                <a:off x="3552" y="864"/>
                <a:ext cx="0" cy="768"/>
              </a:xfrm>
              <a:prstGeom prst="line">
                <a:avLst/>
              </a:prstGeom>
              <a:noFill/>
              <a:ln w="38100">
                <a:solidFill>
                  <a:srgbClr val="8B17FF"/>
                </a:solidFill>
                <a:round/>
                <a:headEnd/>
                <a:tailEnd/>
              </a:ln>
              <a:effectLst/>
            </p:spPr>
            <p:txBody>
              <a:bodyPr/>
              <a:lstStyle/>
              <a:p>
                <a:endParaRPr lang="en-US"/>
              </a:p>
            </p:txBody>
          </p:sp>
          <p:sp>
            <p:nvSpPr>
              <p:cNvPr id="565330" name="Line 82"/>
              <p:cNvSpPr>
                <a:spLocks noChangeShapeType="1"/>
              </p:cNvSpPr>
              <p:nvPr/>
            </p:nvSpPr>
            <p:spPr bwMode="auto">
              <a:xfrm>
                <a:off x="2976" y="864"/>
                <a:ext cx="0" cy="768"/>
              </a:xfrm>
              <a:prstGeom prst="line">
                <a:avLst/>
              </a:prstGeom>
              <a:noFill/>
              <a:ln w="38100">
                <a:solidFill>
                  <a:srgbClr val="8913FF"/>
                </a:solidFill>
                <a:round/>
                <a:headEnd/>
                <a:tailEnd/>
              </a:ln>
              <a:effectLst/>
            </p:spPr>
            <p:txBody>
              <a:bodyPr/>
              <a:lstStyle/>
              <a:p>
                <a:endParaRPr lang="en-US"/>
              </a:p>
            </p:txBody>
          </p:sp>
        </p:grpSp>
        <p:sp>
          <p:nvSpPr>
            <p:cNvPr id="565331" name="Text Box 83"/>
            <p:cNvSpPr txBox="1">
              <a:spLocks noChangeArrowheads="1"/>
            </p:cNvSpPr>
            <p:nvPr/>
          </p:nvSpPr>
          <p:spPr bwMode="auto">
            <a:xfrm>
              <a:off x="1488" y="480"/>
              <a:ext cx="255" cy="288"/>
            </a:xfrm>
            <a:prstGeom prst="rect">
              <a:avLst/>
            </a:prstGeom>
            <a:noFill/>
            <a:ln w="9525">
              <a:noFill/>
              <a:miter lim="800000"/>
              <a:headEnd/>
              <a:tailEnd/>
            </a:ln>
            <a:effectLst/>
          </p:spPr>
          <p:txBody>
            <a:bodyPr wrap="none">
              <a:spAutoFit/>
            </a:bodyPr>
            <a:lstStyle/>
            <a:p>
              <a:r>
                <a:rPr lang="en-US" i="1"/>
                <a:t>m</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5309"/>
                                        </p:tgtEl>
                                        <p:attrNameLst>
                                          <p:attrName>style.visibility</p:attrName>
                                        </p:attrNameLst>
                                      </p:cBhvr>
                                      <p:to>
                                        <p:strVal val="visible"/>
                                      </p:to>
                                    </p:set>
                                    <p:animEffect transition="in" filter="box(out)">
                                      <p:cBhvr>
                                        <p:cTn id="7" dur="500"/>
                                        <p:tgtEl>
                                          <p:spTgt spid="565309"/>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5286"/>
                                        </p:tgtEl>
                                        <p:attrNameLst>
                                          <p:attrName>style.visibility</p:attrName>
                                        </p:attrNameLst>
                                      </p:cBhvr>
                                      <p:to>
                                        <p:strVal val="visible"/>
                                      </p:to>
                                    </p:set>
                                    <p:animEffect transition="in" filter="box(out)">
                                      <p:cBhvr>
                                        <p:cTn id="12" dur="500"/>
                                        <p:tgtEl>
                                          <p:spTgt spid="565286"/>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5251"/>
                                        </p:tgtEl>
                                        <p:attrNameLst>
                                          <p:attrName>style.visibility</p:attrName>
                                        </p:attrNameLst>
                                      </p:cBhvr>
                                      <p:to>
                                        <p:strVal val="visible"/>
                                      </p:to>
                                    </p:set>
                                    <p:animEffect transition="in" filter="box(out)">
                                      <p:cBhvr>
                                        <p:cTn id="17" dur="500"/>
                                        <p:tgtEl>
                                          <p:spTgt spid="565251"/>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6274" name="Text Box 2"/>
          <p:cNvSpPr txBox="1">
            <a:spLocks noChangeArrowheads="1"/>
          </p:cNvSpPr>
          <p:nvPr/>
        </p:nvSpPr>
        <p:spPr bwMode="auto">
          <a:xfrm>
            <a:off x="876300" y="1214422"/>
            <a:ext cx="7489825" cy="1006475"/>
          </a:xfrm>
          <a:prstGeom prst="rect">
            <a:avLst/>
          </a:prstGeom>
          <a:noFill/>
          <a:ln w="9525">
            <a:noFill/>
            <a:miter lim="800000"/>
            <a:headEnd/>
            <a:tailEnd/>
          </a:ln>
          <a:effectLst/>
        </p:spPr>
        <p:txBody>
          <a:bodyPr>
            <a:spAutoFit/>
          </a:bodyPr>
          <a:lstStyle/>
          <a:p>
            <a:pPr algn="just"/>
            <a:r>
              <a:rPr lang="en-US" sz="2000" b="1">
                <a:solidFill>
                  <a:schemeClr val="tx1"/>
                </a:solidFill>
              </a:rPr>
              <a:t>Example – </a:t>
            </a:r>
            <a:r>
              <a:rPr lang="en-US" sz="2000">
                <a:solidFill>
                  <a:schemeClr val="tx1"/>
                </a:solidFill>
              </a:rPr>
              <a:t>A helium-neon laser ( = 6328 A) is used to calibrate a diffraction grating.  If the first-order maximum occurs at 20.5</a:t>
            </a:r>
            <a:r>
              <a:rPr lang="en-US" sz="2000" baseline="30000">
                <a:solidFill>
                  <a:schemeClr val="tx1"/>
                </a:solidFill>
              </a:rPr>
              <a:t>0</a:t>
            </a:r>
            <a:r>
              <a:rPr lang="en-US" sz="2000">
                <a:solidFill>
                  <a:schemeClr val="tx1"/>
                </a:solidFill>
              </a:rPr>
              <a:t>, what is the spacing between adjacent slits in the grating?</a:t>
            </a:r>
          </a:p>
        </p:txBody>
      </p:sp>
      <p:graphicFrame>
        <p:nvGraphicFramePr>
          <p:cNvPr id="566275" name="Object 3"/>
          <p:cNvGraphicFramePr>
            <a:graphicFrameLocks noChangeAspect="1"/>
          </p:cNvGraphicFramePr>
          <p:nvPr/>
        </p:nvGraphicFramePr>
        <p:xfrm>
          <a:off x="2187575" y="2782872"/>
          <a:ext cx="962025" cy="593725"/>
        </p:xfrm>
        <a:graphic>
          <a:graphicData uri="http://schemas.openxmlformats.org/presentationml/2006/ole">
            <p:oleObj spid="_x0000_s566275" name="Equation" r:id="rId4" imgW="761760" imgH="469800" progId="Equation.3">
              <p:embed/>
            </p:oleObj>
          </a:graphicData>
        </a:graphic>
      </p:graphicFrame>
      <p:graphicFrame>
        <p:nvGraphicFramePr>
          <p:cNvPr id="566276" name="Object 4"/>
          <p:cNvGraphicFramePr>
            <a:graphicFrameLocks noChangeAspect="1"/>
          </p:cNvGraphicFramePr>
          <p:nvPr/>
        </p:nvGraphicFramePr>
        <p:xfrm>
          <a:off x="2184400" y="4473559"/>
          <a:ext cx="3255963" cy="641350"/>
        </p:xfrm>
        <a:graphic>
          <a:graphicData uri="http://schemas.openxmlformats.org/presentationml/2006/ole">
            <p:oleObj spid="_x0000_s566276" name="Equation" r:id="rId5" imgW="2577960" imgH="507960" progId="Equation.3">
              <p:embed/>
            </p:oleObj>
          </a:graphicData>
        </a:graphic>
      </p:graphicFrame>
      <p:sp>
        <p:nvSpPr>
          <p:cNvPr id="566277" name="Text Box 5"/>
          <p:cNvSpPr txBox="1">
            <a:spLocks noChangeArrowheads="1"/>
          </p:cNvSpPr>
          <p:nvPr/>
        </p:nvSpPr>
        <p:spPr bwMode="auto">
          <a:xfrm>
            <a:off x="2060575" y="3630597"/>
            <a:ext cx="3008313" cy="396875"/>
          </a:xfrm>
          <a:prstGeom prst="rect">
            <a:avLst/>
          </a:prstGeom>
          <a:noFill/>
          <a:ln w="9525">
            <a:noFill/>
            <a:miter lim="800000"/>
            <a:headEnd/>
            <a:tailEnd/>
          </a:ln>
          <a:effectLst/>
        </p:spPr>
        <p:txBody>
          <a:bodyPr wrap="none">
            <a:spAutoFit/>
          </a:bodyPr>
          <a:lstStyle/>
          <a:p>
            <a:r>
              <a:rPr lang="en-US" sz="1800">
                <a:solidFill>
                  <a:schemeClr val="tx1"/>
                </a:solidFill>
              </a:rPr>
              <a:t>m =1, </a:t>
            </a:r>
            <a:r>
              <a:rPr lang="en-US" sz="2000">
                <a:solidFill>
                  <a:schemeClr val="tx1"/>
                </a:solidFill>
              </a:rPr>
              <a:t> = 6328 A,</a:t>
            </a:r>
            <a:r>
              <a:rPr lang="en-US" sz="1800">
                <a:solidFill>
                  <a:schemeClr val="tx1"/>
                </a:solidFill>
              </a:rPr>
              <a:t>   = </a:t>
            </a:r>
            <a:r>
              <a:rPr lang="en-US" sz="2000">
                <a:solidFill>
                  <a:schemeClr val="tx1"/>
                </a:solidFill>
              </a:rPr>
              <a:t>20.5</a:t>
            </a:r>
            <a:r>
              <a:rPr lang="en-US" sz="2000" baseline="30000">
                <a:solidFill>
                  <a:schemeClr val="tx1"/>
                </a:solidFill>
              </a:rPr>
              <a:t>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6275"/>
                                        </p:tgtEl>
                                        <p:attrNameLst>
                                          <p:attrName>style.visibility</p:attrName>
                                        </p:attrNameLst>
                                      </p:cBhvr>
                                      <p:to>
                                        <p:strVal val="visible"/>
                                      </p:to>
                                    </p:set>
                                    <p:animEffect transition="in" filter="box(out)">
                                      <p:cBhvr>
                                        <p:cTn id="7" dur="500"/>
                                        <p:tgtEl>
                                          <p:spTgt spid="566275"/>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6277">
                                            <p:txEl>
                                              <p:pRg st="0" end="0"/>
                                            </p:txEl>
                                          </p:spTgt>
                                        </p:tgtEl>
                                        <p:attrNameLst>
                                          <p:attrName>style.visibility</p:attrName>
                                        </p:attrNameLst>
                                      </p:cBhvr>
                                      <p:to>
                                        <p:strVal val="visible"/>
                                      </p:to>
                                    </p:set>
                                    <p:animEffect transition="in" filter="box(out)">
                                      <p:cBhvr>
                                        <p:cTn id="12" dur="500"/>
                                        <p:tgtEl>
                                          <p:spTgt spid="56627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6276"/>
                                        </p:tgtEl>
                                        <p:attrNameLst>
                                          <p:attrName>style.visibility</p:attrName>
                                        </p:attrNameLst>
                                      </p:cBhvr>
                                      <p:to>
                                        <p:strVal val="visible"/>
                                      </p:to>
                                    </p:set>
                                    <p:animEffect transition="in" filter="box(out)">
                                      <p:cBhvr>
                                        <p:cTn id="17" dur="500"/>
                                        <p:tgtEl>
                                          <p:spTgt spid="566276"/>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7298" name="Text Box 2"/>
          <p:cNvSpPr txBox="1">
            <a:spLocks noChangeArrowheads="1"/>
          </p:cNvSpPr>
          <p:nvPr/>
        </p:nvSpPr>
        <p:spPr bwMode="auto">
          <a:xfrm>
            <a:off x="876300" y="500042"/>
            <a:ext cx="7489825" cy="1616075"/>
          </a:xfrm>
          <a:prstGeom prst="rect">
            <a:avLst/>
          </a:prstGeom>
          <a:noFill/>
          <a:ln w="9525">
            <a:noFill/>
            <a:miter lim="800000"/>
            <a:headEnd/>
            <a:tailEnd/>
          </a:ln>
          <a:effectLst/>
        </p:spPr>
        <p:txBody>
          <a:bodyPr>
            <a:spAutoFit/>
          </a:bodyPr>
          <a:lstStyle/>
          <a:p>
            <a:pPr algn="just"/>
            <a:r>
              <a:rPr lang="en-US" sz="2000" b="1" dirty="0"/>
              <a:t>Example – </a:t>
            </a:r>
            <a:r>
              <a:rPr lang="en-US" sz="2000" dirty="0">
                <a:solidFill>
                  <a:schemeClr val="tx1"/>
                </a:solidFill>
              </a:rPr>
              <a:t>Three discrete spectral lines occur at angles of 10.09</a:t>
            </a:r>
            <a:r>
              <a:rPr lang="en-US" sz="2000" baseline="30000" dirty="0">
                <a:solidFill>
                  <a:schemeClr val="tx1"/>
                </a:solidFill>
              </a:rPr>
              <a:t>0</a:t>
            </a:r>
            <a:r>
              <a:rPr lang="en-US" sz="2000" dirty="0">
                <a:solidFill>
                  <a:schemeClr val="tx1"/>
                </a:solidFill>
              </a:rPr>
              <a:t>, 13.71</a:t>
            </a:r>
            <a:r>
              <a:rPr lang="en-US" sz="2000" baseline="30000" dirty="0">
                <a:solidFill>
                  <a:schemeClr val="tx1"/>
                </a:solidFill>
              </a:rPr>
              <a:t>0</a:t>
            </a:r>
            <a:r>
              <a:rPr lang="en-US" sz="2000" dirty="0">
                <a:solidFill>
                  <a:schemeClr val="tx1"/>
                </a:solidFill>
              </a:rPr>
              <a:t>, and 14.77</a:t>
            </a:r>
            <a:r>
              <a:rPr lang="en-US" sz="2000" baseline="30000" dirty="0">
                <a:solidFill>
                  <a:schemeClr val="tx1"/>
                </a:solidFill>
              </a:rPr>
              <a:t>0</a:t>
            </a:r>
            <a:r>
              <a:rPr lang="en-US" sz="2000" dirty="0">
                <a:solidFill>
                  <a:schemeClr val="tx1"/>
                </a:solidFill>
              </a:rPr>
              <a:t> in the first-order spectrum of a grating spectroscope. (a) If the grating has 3660 slits per centimeter, what are the wavelengths of the light? (b) At what angels are these lines found in the second-order spectrum?</a:t>
            </a:r>
          </a:p>
        </p:txBody>
      </p:sp>
      <p:graphicFrame>
        <p:nvGraphicFramePr>
          <p:cNvPr id="567299" name="Object 3"/>
          <p:cNvGraphicFramePr>
            <a:graphicFrameLocks noChangeAspect="1"/>
          </p:cNvGraphicFramePr>
          <p:nvPr/>
        </p:nvGraphicFramePr>
        <p:xfrm>
          <a:off x="5607050" y="2565400"/>
          <a:ext cx="1397000" cy="728663"/>
        </p:xfrm>
        <a:graphic>
          <a:graphicData uri="http://schemas.openxmlformats.org/presentationml/2006/ole">
            <p:oleObj spid="_x0000_s567299" name="Equation" r:id="rId4" imgW="901440" imgH="469800" progId="Equation.3">
              <p:embed/>
            </p:oleObj>
          </a:graphicData>
        </a:graphic>
      </p:graphicFrame>
      <p:graphicFrame>
        <p:nvGraphicFramePr>
          <p:cNvPr id="567300" name="Object 4"/>
          <p:cNvGraphicFramePr>
            <a:graphicFrameLocks noChangeAspect="1"/>
          </p:cNvGraphicFramePr>
          <p:nvPr/>
        </p:nvGraphicFramePr>
        <p:xfrm>
          <a:off x="2101850" y="3521075"/>
          <a:ext cx="3913188" cy="784225"/>
        </p:xfrm>
        <a:graphic>
          <a:graphicData uri="http://schemas.openxmlformats.org/presentationml/2006/ole">
            <p:oleObj spid="_x0000_s567300" name="Equation" r:id="rId5" imgW="2476440" imgH="495000" progId="Equation.3">
              <p:embed/>
            </p:oleObj>
          </a:graphicData>
        </a:graphic>
      </p:graphicFrame>
      <p:graphicFrame>
        <p:nvGraphicFramePr>
          <p:cNvPr id="567301" name="Object 5"/>
          <p:cNvGraphicFramePr>
            <a:graphicFrameLocks noChangeAspect="1"/>
          </p:cNvGraphicFramePr>
          <p:nvPr/>
        </p:nvGraphicFramePr>
        <p:xfrm>
          <a:off x="2076450" y="4557713"/>
          <a:ext cx="3878263" cy="852487"/>
        </p:xfrm>
        <a:graphic>
          <a:graphicData uri="http://schemas.openxmlformats.org/presentationml/2006/ole">
            <p:oleObj spid="_x0000_s567301" name="Equation" r:id="rId6" imgW="1968480" imgH="431640" progId="Equation.3">
              <p:embed/>
            </p:oleObj>
          </a:graphicData>
        </a:graphic>
      </p:graphicFrame>
      <p:graphicFrame>
        <p:nvGraphicFramePr>
          <p:cNvPr id="567302" name="Object 6"/>
          <p:cNvGraphicFramePr>
            <a:graphicFrameLocks noChangeAspect="1"/>
          </p:cNvGraphicFramePr>
          <p:nvPr/>
        </p:nvGraphicFramePr>
        <p:xfrm>
          <a:off x="1960563" y="2744788"/>
          <a:ext cx="2484437" cy="320675"/>
        </p:xfrm>
        <a:graphic>
          <a:graphicData uri="http://schemas.openxmlformats.org/presentationml/2006/ole">
            <p:oleObj spid="_x0000_s567302" name="Equation" r:id="rId7" imgW="1968480" imgH="253800" progId="Equation.3">
              <p:embed/>
            </p:oleObj>
          </a:graphicData>
        </a:graphic>
      </p:graphicFrame>
      <p:graphicFrame>
        <p:nvGraphicFramePr>
          <p:cNvPr id="567303" name="Object 7"/>
          <p:cNvGraphicFramePr>
            <a:graphicFrameLocks noChangeAspect="1"/>
          </p:cNvGraphicFramePr>
          <p:nvPr/>
        </p:nvGraphicFramePr>
        <p:xfrm>
          <a:off x="2073275" y="5651500"/>
          <a:ext cx="3857625" cy="768350"/>
        </p:xfrm>
        <a:graphic>
          <a:graphicData uri="http://schemas.openxmlformats.org/presentationml/2006/ole">
            <p:oleObj spid="_x0000_s567303" name="Equation" r:id="rId8" imgW="2489040" imgH="495000" progId="Equation.3">
              <p:embed/>
            </p:oleObj>
          </a:graphicData>
        </a:graphic>
      </p:graphicFrame>
      <p:sp>
        <p:nvSpPr>
          <p:cNvPr id="567304" name="Text Box 8"/>
          <p:cNvSpPr txBox="1">
            <a:spLocks noChangeArrowheads="1"/>
          </p:cNvSpPr>
          <p:nvPr/>
        </p:nvSpPr>
        <p:spPr bwMode="auto">
          <a:xfrm>
            <a:off x="974725" y="2457450"/>
            <a:ext cx="438150" cy="366713"/>
          </a:xfrm>
          <a:prstGeom prst="rect">
            <a:avLst/>
          </a:prstGeom>
          <a:noFill/>
          <a:ln w="9525">
            <a:noFill/>
            <a:miter lim="800000"/>
            <a:headEnd/>
            <a:tailEnd/>
          </a:ln>
          <a:effectLst/>
        </p:spPr>
        <p:txBody>
          <a:bodyPr wrap="none">
            <a:spAutoFit/>
          </a:bodyPr>
          <a:lstStyle/>
          <a:p>
            <a:r>
              <a:rPr lang="en-US" sz="1800">
                <a:solidFill>
                  <a:schemeClr val="tx1"/>
                </a:solidFill>
              </a:rPr>
              <a:t>(a)</a:t>
            </a:r>
          </a:p>
        </p:txBody>
      </p:sp>
      <p:sp>
        <p:nvSpPr>
          <p:cNvPr id="567305" name="Text Box 9"/>
          <p:cNvSpPr txBox="1">
            <a:spLocks noChangeArrowheads="1"/>
          </p:cNvSpPr>
          <p:nvPr/>
        </p:nvSpPr>
        <p:spPr bwMode="auto">
          <a:xfrm>
            <a:off x="4460875" y="2743200"/>
            <a:ext cx="965200" cy="366713"/>
          </a:xfrm>
          <a:prstGeom prst="rect">
            <a:avLst/>
          </a:prstGeom>
          <a:noFill/>
          <a:ln w="9525">
            <a:noFill/>
            <a:miter lim="800000"/>
            <a:headEnd/>
            <a:tailEnd/>
          </a:ln>
          <a:effectLst/>
        </p:spPr>
        <p:txBody>
          <a:bodyPr wrap="none">
            <a:spAutoFit/>
          </a:bodyPr>
          <a:lstStyle/>
          <a:p>
            <a:r>
              <a:rPr lang="en-US" sz="1800"/>
              <a:t>,    </a:t>
            </a:r>
            <a:r>
              <a:rPr lang="en-US" sz="1800">
                <a:solidFill>
                  <a:schemeClr val="tx1"/>
                </a:solidFill>
              </a:rPr>
              <a:t>using</a:t>
            </a:r>
          </a:p>
        </p:txBody>
      </p:sp>
      <p:sp>
        <p:nvSpPr>
          <p:cNvPr id="567306" name="Text Box 10"/>
          <p:cNvSpPr txBox="1">
            <a:spLocks noChangeArrowheads="1"/>
          </p:cNvSpPr>
          <p:nvPr/>
        </p:nvSpPr>
        <p:spPr bwMode="auto">
          <a:xfrm>
            <a:off x="1031875" y="3733800"/>
            <a:ext cx="927100" cy="366713"/>
          </a:xfrm>
          <a:prstGeom prst="rect">
            <a:avLst/>
          </a:prstGeom>
          <a:noFill/>
          <a:ln w="9525">
            <a:noFill/>
            <a:miter lim="800000"/>
            <a:headEnd/>
            <a:tailEnd/>
          </a:ln>
          <a:effectLst/>
        </p:spPr>
        <p:txBody>
          <a:bodyPr wrap="none">
            <a:spAutoFit/>
          </a:bodyPr>
          <a:lstStyle/>
          <a:p>
            <a:r>
              <a:rPr lang="en-US" sz="1800">
                <a:solidFill>
                  <a:schemeClr val="tx1"/>
                </a:solidFill>
              </a:rPr>
              <a:t>We gets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7302"/>
                                        </p:tgtEl>
                                        <p:attrNameLst>
                                          <p:attrName>style.visibility</p:attrName>
                                        </p:attrNameLst>
                                      </p:cBhvr>
                                      <p:to>
                                        <p:strVal val="visible"/>
                                      </p:to>
                                    </p:set>
                                    <p:animEffect transition="in" filter="box(out)">
                                      <p:cBhvr>
                                        <p:cTn id="7" dur="500"/>
                                        <p:tgtEl>
                                          <p:spTgt spid="56730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7299"/>
                                        </p:tgtEl>
                                        <p:attrNameLst>
                                          <p:attrName>style.visibility</p:attrName>
                                        </p:attrNameLst>
                                      </p:cBhvr>
                                      <p:to>
                                        <p:strVal val="visible"/>
                                      </p:to>
                                    </p:set>
                                    <p:animEffect transition="in" filter="box(out)">
                                      <p:cBhvr>
                                        <p:cTn id="12" dur="500"/>
                                        <p:tgtEl>
                                          <p:spTgt spid="567299"/>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7300"/>
                                        </p:tgtEl>
                                        <p:attrNameLst>
                                          <p:attrName>style.visibility</p:attrName>
                                        </p:attrNameLst>
                                      </p:cBhvr>
                                      <p:to>
                                        <p:strVal val="visible"/>
                                      </p:to>
                                    </p:set>
                                    <p:animEffect transition="in" filter="box(out)">
                                      <p:cBhvr>
                                        <p:cTn id="17" dur="500"/>
                                        <p:tgtEl>
                                          <p:spTgt spid="567300"/>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67301"/>
                                        </p:tgtEl>
                                        <p:attrNameLst>
                                          <p:attrName>style.visibility</p:attrName>
                                        </p:attrNameLst>
                                      </p:cBhvr>
                                      <p:to>
                                        <p:strVal val="visible"/>
                                      </p:to>
                                    </p:set>
                                    <p:animEffect transition="in" filter="box(out)">
                                      <p:cBhvr>
                                        <p:cTn id="22" dur="500"/>
                                        <p:tgtEl>
                                          <p:spTgt spid="567301"/>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567303"/>
                                        </p:tgtEl>
                                        <p:attrNameLst>
                                          <p:attrName>style.visibility</p:attrName>
                                        </p:attrNameLst>
                                      </p:cBhvr>
                                      <p:to>
                                        <p:strVal val="visible"/>
                                      </p:to>
                                    </p:set>
                                    <p:animEffect transition="in" filter="box(out)">
                                      <p:cBhvr>
                                        <p:cTn id="27" dur="500"/>
                                        <p:tgtEl>
                                          <p:spTgt spid="567303"/>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68322" name="Object 2"/>
          <p:cNvGraphicFramePr>
            <a:graphicFrameLocks noChangeAspect="1"/>
          </p:cNvGraphicFramePr>
          <p:nvPr/>
        </p:nvGraphicFramePr>
        <p:xfrm>
          <a:off x="1795463" y="3666738"/>
          <a:ext cx="5268912" cy="498475"/>
        </p:xfrm>
        <a:graphic>
          <a:graphicData uri="http://schemas.openxmlformats.org/presentationml/2006/ole">
            <p:oleObj spid="_x0000_s568322" name="Equation" r:id="rId4" imgW="3365280" imgH="317160" progId="Equation.3">
              <p:embed/>
            </p:oleObj>
          </a:graphicData>
        </a:graphic>
      </p:graphicFrame>
      <p:sp>
        <p:nvSpPr>
          <p:cNvPr id="568323" name="Text Box 3"/>
          <p:cNvSpPr txBox="1">
            <a:spLocks noChangeArrowheads="1"/>
          </p:cNvSpPr>
          <p:nvPr/>
        </p:nvSpPr>
        <p:spPr bwMode="auto">
          <a:xfrm>
            <a:off x="1127125" y="1591875"/>
            <a:ext cx="450850" cy="366713"/>
          </a:xfrm>
          <a:prstGeom prst="rect">
            <a:avLst/>
          </a:prstGeom>
          <a:noFill/>
          <a:ln w="9525">
            <a:noFill/>
            <a:miter lim="800000"/>
            <a:headEnd/>
            <a:tailEnd/>
          </a:ln>
          <a:effectLst/>
        </p:spPr>
        <p:txBody>
          <a:bodyPr wrap="none">
            <a:spAutoFit/>
          </a:bodyPr>
          <a:lstStyle/>
          <a:p>
            <a:r>
              <a:rPr lang="en-US" sz="1800">
                <a:solidFill>
                  <a:schemeClr val="tx1"/>
                </a:solidFill>
              </a:rPr>
              <a:t>(b)</a:t>
            </a:r>
          </a:p>
        </p:txBody>
      </p:sp>
      <p:grpSp>
        <p:nvGrpSpPr>
          <p:cNvPr id="568324" name="Group 4"/>
          <p:cNvGrpSpPr>
            <a:grpSpLocks/>
          </p:cNvGrpSpPr>
          <p:nvPr/>
        </p:nvGrpSpPr>
        <p:grpSpPr bwMode="auto">
          <a:xfrm>
            <a:off x="2338388" y="1566475"/>
            <a:ext cx="5721350" cy="1681163"/>
            <a:chOff x="1473" y="704"/>
            <a:chExt cx="3604" cy="1059"/>
          </a:xfrm>
        </p:grpSpPr>
        <p:graphicFrame>
          <p:nvGraphicFramePr>
            <p:cNvPr id="568325" name="Object 5"/>
            <p:cNvGraphicFramePr>
              <a:graphicFrameLocks noChangeAspect="1"/>
            </p:cNvGraphicFramePr>
            <p:nvPr/>
          </p:nvGraphicFramePr>
          <p:xfrm>
            <a:off x="1479" y="704"/>
            <a:ext cx="978" cy="459"/>
          </p:xfrm>
          <a:graphic>
            <a:graphicData uri="http://schemas.openxmlformats.org/presentationml/2006/ole">
              <p:oleObj spid="_x0000_s568325" name="Equation" r:id="rId5" imgW="1002960" imgH="469800" progId="Equation.3">
                <p:embed/>
              </p:oleObj>
            </a:graphicData>
          </a:graphic>
        </p:graphicFrame>
        <p:graphicFrame>
          <p:nvGraphicFramePr>
            <p:cNvPr id="568326" name="Object 6"/>
            <p:cNvGraphicFramePr>
              <a:graphicFrameLocks noChangeAspect="1"/>
            </p:cNvGraphicFramePr>
            <p:nvPr/>
          </p:nvGraphicFramePr>
          <p:xfrm>
            <a:off x="3516" y="1078"/>
            <a:ext cx="1561" cy="286"/>
          </p:xfrm>
          <a:graphic>
            <a:graphicData uri="http://schemas.openxmlformats.org/presentationml/2006/ole">
              <p:oleObj spid="_x0000_s568326" name="Equation" r:id="rId6" imgW="1600200" imgH="291960" progId="Equation.3">
                <p:embed/>
              </p:oleObj>
            </a:graphicData>
          </a:graphic>
        </p:graphicFrame>
        <p:graphicFrame>
          <p:nvGraphicFramePr>
            <p:cNvPr id="568327" name="Object 7"/>
            <p:cNvGraphicFramePr>
              <a:graphicFrameLocks noChangeAspect="1"/>
            </p:cNvGraphicFramePr>
            <p:nvPr/>
          </p:nvGraphicFramePr>
          <p:xfrm>
            <a:off x="1473" y="1304"/>
            <a:ext cx="1088" cy="459"/>
          </p:xfrm>
          <a:graphic>
            <a:graphicData uri="http://schemas.openxmlformats.org/presentationml/2006/ole">
              <p:oleObj spid="_x0000_s568327" name="Equation" r:id="rId7" imgW="1117440" imgH="469800" progId="Equation.3">
                <p:embed/>
              </p:oleObj>
            </a:graphicData>
          </a:graphic>
        </p:graphicFrame>
        <p:sp>
          <p:nvSpPr>
            <p:cNvPr id="568328" name="AutoShape 8"/>
            <p:cNvSpPr>
              <a:spLocks/>
            </p:cNvSpPr>
            <p:nvPr/>
          </p:nvSpPr>
          <p:spPr bwMode="auto">
            <a:xfrm>
              <a:off x="2712" y="864"/>
              <a:ext cx="56" cy="696"/>
            </a:xfrm>
            <a:prstGeom prst="rightBracket">
              <a:avLst>
                <a:gd name="adj" fmla="val 103571"/>
              </a:avLst>
            </a:prstGeom>
            <a:noFill/>
            <a:ln w="9525">
              <a:solidFill>
                <a:srgbClr val="FF00FF"/>
              </a:solidFill>
              <a:round/>
              <a:headEnd/>
              <a:tailEnd/>
            </a:ln>
            <a:effectLst/>
          </p:spPr>
          <p:txBody>
            <a:bodyPr wrap="none" anchor="ctr"/>
            <a:lstStyle/>
            <a:p>
              <a:endParaRPr lang="en-US"/>
            </a:p>
          </p:txBody>
        </p:sp>
        <p:sp>
          <p:nvSpPr>
            <p:cNvPr id="568329" name="Text Box 9"/>
            <p:cNvSpPr txBox="1">
              <a:spLocks noChangeArrowheads="1"/>
            </p:cNvSpPr>
            <p:nvPr/>
          </p:nvSpPr>
          <p:spPr bwMode="auto">
            <a:xfrm>
              <a:off x="3002" y="1113"/>
              <a:ext cx="258" cy="231"/>
            </a:xfrm>
            <a:prstGeom prst="rect">
              <a:avLst/>
            </a:prstGeom>
            <a:noFill/>
            <a:ln w="9525">
              <a:noFill/>
              <a:miter lim="800000"/>
              <a:headEnd/>
              <a:tailEnd/>
            </a:ln>
            <a:effectLst/>
          </p:spPr>
          <p:txBody>
            <a:bodyPr wrap="none">
              <a:spAutoFit/>
            </a:bodyPr>
            <a:lstStyle/>
            <a:p>
              <a:r>
                <a:rPr lang="en-US" sz="1800" dirty="0">
                  <a:solidFill>
                    <a:schemeClr val="tx1"/>
                  </a:solidFill>
                </a:rPr>
                <a:t></a:t>
              </a:r>
            </a:p>
          </p:txBody>
        </p:sp>
      </p:grpSp>
      <p:graphicFrame>
        <p:nvGraphicFramePr>
          <p:cNvPr id="568330" name="Object 10"/>
          <p:cNvGraphicFramePr>
            <a:graphicFrameLocks noChangeAspect="1"/>
          </p:cNvGraphicFramePr>
          <p:nvPr/>
        </p:nvGraphicFramePr>
        <p:xfrm>
          <a:off x="1793875" y="4581138"/>
          <a:ext cx="5291138" cy="492125"/>
        </p:xfrm>
        <a:graphic>
          <a:graphicData uri="http://schemas.openxmlformats.org/presentationml/2006/ole">
            <p:oleObj spid="_x0000_s568330" name="Equation" r:id="rId8" imgW="3416040" imgH="317160" progId="Equation.3">
              <p:embed/>
            </p:oleObj>
          </a:graphicData>
        </a:graphic>
      </p:graphicFrame>
      <p:graphicFrame>
        <p:nvGraphicFramePr>
          <p:cNvPr id="568331" name="Object 11"/>
          <p:cNvGraphicFramePr>
            <a:graphicFrameLocks noChangeAspect="1"/>
          </p:cNvGraphicFramePr>
          <p:nvPr/>
        </p:nvGraphicFramePr>
        <p:xfrm>
          <a:off x="1747838" y="5552688"/>
          <a:ext cx="5327650" cy="496887"/>
        </p:xfrm>
        <a:graphic>
          <a:graphicData uri="http://schemas.openxmlformats.org/presentationml/2006/ole">
            <p:oleObj spid="_x0000_s568331" name="Equation" r:id="rId9" imgW="3403440" imgH="31716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8322"/>
                                        </p:tgtEl>
                                        <p:attrNameLst>
                                          <p:attrName>style.visibility</p:attrName>
                                        </p:attrNameLst>
                                      </p:cBhvr>
                                      <p:to>
                                        <p:strVal val="visible"/>
                                      </p:to>
                                    </p:set>
                                    <p:animEffect transition="in" filter="box(out)">
                                      <p:cBhvr>
                                        <p:cTn id="7" dur="500"/>
                                        <p:tgtEl>
                                          <p:spTgt spid="56832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68330"/>
                                        </p:tgtEl>
                                        <p:attrNameLst>
                                          <p:attrName>style.visibility</p:attrName>
                                        </p:attrNameLst>
                                      </p:cBhvr>
                                      <p:to>
                                        <p:strVal val="visible"/>
                                      </p:to>
                                    </p:set>
                                    <p:animEffect transition="in" filter="box(out)">
                                      <p:cBhvr>
                                        <p:cTn id="12" dur="500"/>
                                        <p:tgtEl>
                                          <p:spTgt spid="568330"/>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68331"/>
                                        </p:tgtEl>
                                        <p:attrNameLst>
                                          <p:attrName>style.visibility</p:attrName>
                                        </p:attrNameLst>
                                      </p:cBhvr>
                                      <p:to>
                                        <p:strVal val="visible"/>
                                      </p:to>
                                    </p:set>
                                    <p:animEffect transition="in" filter="box(out)">
                                      <p:cBhvr>
                                        <p:cTn id="17" dur="500"/>
                                        <p:tgtEl>
                                          <p:spTgt spid="568331"/>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9346" name="Text Box 2"/>
          <p:cNvSpPr txBox="1">
            <a:spLocks noChangeArrowheads="1"/>
          </p:cNvSpPr>
          <p:nvPr/>
        </p:nvSpPr>
        <p:spPr bwMode="auto">
          <a:xfrm>
            <a:off x="876300" y="400050"/>
            <a:ext cx="5643563" cy="457200"/>
          </a:xfrm>
          <a:prstGeom prst="rect">
            <a:avLst/>
          </a:prstGeom>
          <a:noFill/>
          <a:ln w="9525">
            <a:noFill/>
            <a:miter lim="800000"/>
            <a:headEnd/>
            <a:tailEnd/>
          </a:ln>
          <a:effectLst/>
        </p:spPr>
        <p:txBody>
          <a:bodyPr wrap="none">
            <a:spAutoFit/>
          </a:bodyPr>
          <a:lstStyle/>
          <a:p>
            <a:r>
              <a:rPr lang="en-US" b="1" u="sng"/>
              <a:t>Resolving power of the diffraction grating</a:t>
            </a:r>
          </a:p>
        </p:txBody>
      </p:sp>
      <p:grpSp>
        <p:nvGrpSpPr>
          <p:cNvPr id="569347" name="Group 3"/>
          <p:cNvGrpSpPr>
            <a:grpSpLocks/>
          </p:cNvGrpSpPr>
          <p:nvPr/>
        </p:nvGrpSpPr>
        <p:grpSpPr bwMode="auto">
          <a:xfrm>
            <a:off x="952500" y="1162050"/>
            <a:ext cx="7291388" cy="2676525"/>
            <a:chOff x="600" y="732"/>
            <a:chExt cx="4593" cy="1686"/>
          </a:xfrm>
        </p:grpSpPr>
        <p:sp>
          <p:nvSpPr>
            <p:cNvPr id="569348" name="Text Box 4"/>
            <p:cNvSpPr txBox="1">
              <a:spLocks noChangeArrowheads="1"/>
            </p:cNvSpPr>
            <p:nvPr/>
          </p:nvSpPr>
          <p:spPr bwMode="auto">
            <a:xfrm>
              <a:off x="600" y="732"/>
              <a:ext cx="4593" cy="756"/>
            </a:xfrm>
            <a:prstGeom prst="rect">
              <a:avLst/>
            </a:prstGeom>
            <a:noFill/>
            <a:ln w="9525">
              <a:noFill/>
              <a:miter lim="800000"/>
              <a:headEnd/>
              <a:tailEnd/>
            </a:ln>
            <a:effectLst/>
          </p:spPr>
          <p:txBody>
            <a:bodyPr>
              <a:spAutoFit/>
            </a:bodyPr>
            <a:lstStyle/>
            <a:p>
              <a:pPr algn="just"/>
              <a:r>
                <a:rPr lang="en-US" dirty="0">
                  <a:solidFill>
                    <a:schemeClr val="tx1"/>
                  </a:solidFill>
                </a:rPr>
                <a:t>If a grating can just barely distinguish two light waves of nearly equal wavelengths (says </a:t>
              </a:r>
              <a:r>
                <a:rPr lang="en-US" baseline="-25000" dirty="0">
                  <a:solidFill>
                    <a:schemeClr val="tx1"/>
                  </a:solidFill>
                </a:rPr>
                <a:t>1</a:t>
              </a:r>
              <a:r>
                <a:rPr lang="en-US" dirty="0">
                  <a:solidFill>
                    <a:schemeClr val="tx1"/>
                  </a:solidFill>
                </a:rPr>
                <a:t>and </a:t>
              </a:r>
              <a:r>
                <a:rPr lang="en-US" baseline="-25000" dirty="0">
                  <a:solidFill>
                    <a:schemeClr val="tx1"/>
                  </a:solidFill>
                </a:rPr>
                <a:t>2</a:t>
              </a:r>
              <a:r>
                <a:rPr lang="en-US" dirty="0">
                  <a:solidFill>
                    <a:schemeClr val="tx1"/>
                  </a:solidFill>
                </a:rPr>
                <a:t>), then its resolving power is defined to be:</a:t>
              </a:r>
            </a:p>
          </p:txBody>
        </p:sp>
        <p:graphicFrame>
          <p:nvGraphicFramePr>
            <p:cNvPr id="569349" name="Object 5"/>
            <p:cNvGraphicFramePr>
              <a:graphicFrameLocks noChangeAspect="1"/>
            </p:cNvGraphicFramePr>
            <p:nvPr/>
          </p:nvGraphicFramePr>
          <p:xfrm>
            <a:off x="2184" y="1728"/>
            <a:ext cx="1437" cy="690"/>
          </p:xfrm>
          <a:graphic>
            <a:graphicData uri="http://schemas.openxmlformats.org/presentationml/2006/ole">
              <p:oleObj spid="_x0000_s569349" name="Equation" r:id="rId4" imgW="1295280" imgH="622080" progId="Equation.3">
                <p:embed/>
              </p:oleObj>
            </a:graphicData>
          </a:graphic>
        </p:graphicFrame>
      </p:grpSp>
      <p:sp>
        <p:nvSpPr>
          <p:cNvPr id="569350" name="Text Box 6"/>
          <p:cNvSpPr txBox="1">
            <a:spLocks noChangeArrowheads="1"/>
          </p:cNvSpPr>
          <p:nvPr/>
        </p:nvSpPr>
        <p:spPr bwMode="auto">
          <a:xfrm>
            <a:off x="857250" y="4381500"/>
            <a:ext cx="7519988" cy="830997"/>
          </a:xfrm>
          <a:prstGeom prst="rect">
            <a:avLst/>
          </a:prstGeom>
          <a:noFill/>
          <a:ln w="9525">
            <a:noFill/>
            <a:miter lim="800000"/>
            <a:headEnd/>
            <a:tailEnd/>
          </a:ln>
          <a:effectLst/>
        </p:spPr>
        <p:txBody>
          <a:bodyPr>
            <a:spAutoFit/>
          </a:bodyPr>
          <a:lstStyle/>
          <a:p>
            <a:pPr algn="just"/>
            <a:r>
              <a:rPr lang="en-US" dirty="0">
                <a:solidFill>
                  <a:schemeClr val="tx1"/>
                </a:solidFill>
              </a:rPr>
              <a:t>Thus a grating that has a high resolving power can distinguish small difference in wavelength.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69347"/>
                                        </p:tgtEl>
                                        <p:attrNameLst>
                                          <p:attrName>style.visibility</p:attrName>
                                        </p:attrNameLst>
                                      </p:cBhvr>
                                      <p:to>
                                        <p:strVal val="visible"/>
                                      </p:to>
                                    </p:set>
                                    <p:animEffect transition="in" filter="box(out)">
                                      <p:cBhvr>
                                        <p:cTn id="7" dur="500"/>
                                        <p:tgtEl>
                                          <p:spTgt spid="569347"/>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9350">
                                            <p:txEl>
                                              <p:pRg st="0" end="0"/>
                                            </p:txEl>
                                          </p:spTgt>
                                        </p:tgtEl>
                                        <p:attrNameLst>
                                          <p:attrName>style.visibility</p:attrName>
                                        </p:attrNameLst>
                                      </p:cBhvr>
                                      <p:to>
                                        <p:strVal val="visible"/>
                                      </p:to>
                                    </p:set>
                                    <p:animEffect transition="in" filter="box(out)">
                                      <p:cBhvr>
                                        <p:cTn id="12" dur="500"/>
                                        <p:tgtEl>
                                          <p:spTgt spid="569350">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50"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70370" name="Object 2"/>
          <p:cNvGraphicFramePr>
            <a:graphicFrameLocks noChangeAspect="1"/>
          </p:cNvGraphicFramePr>
          <p:nvPr/>
        </p:nvGraphicFramePr>
        <p:xfrm>
          <a:off x="3517900" y="2009775"/>
          <a:ext cx="1774825" cy="747713"/>
        </p:xfrm>
        <a:graphic>
          <a:graphicData uri="http://schemas.openxmlformats.org/presentationml/2006/ole">
            <p:oleObj spid="_x0000_s570370" name="Equation" r:id="rId4" imgW="1028520" imgH="431640" progId="Equation.3">
              <p:embed/>
            </p:oleObj>
          </a:graphicData>
        </a:graphic>
      </p:graphicFrame>
      <p:sp>
        <p:nvSpPr>
          <p:cNvPr id="570371" name="Text Box 3"/>
          <p:cNvSpPr txBox="1">
            <a:spLocks noChangeArrowheads="1"/>
          </p:cNvSpPr>
          <p:nvPr/>
        </p:nvSpPr>
        <p:spPr bwMode="auto">
          <a:xfrm>
            <a:off x="879475" y="628650"/>
            <a:ext cx="7410450" cy="1190625"/>
          </a:xfrm>
          <a:prstGeom prst="rect">
            <a:avLst/>
          </a:prstGeom>
          <a:noFill/>
          <a:ln w="9525">
            <a:noFill/>
            <a:miter lim="800000"/>
            <a:headEnd/>
            <a:tailEnd/>
          </a:ln>
          <a:effectLst/>
        </p:spPr>
        <p:txBody>
          <a:bodyPr>
            <a:spAutoFit/>
          </a:bodyPr>
          <a:lstStyle/>
          <a:p>
            <a:pPr algn="just"/>
            <a:r>
              <a:rPr lang="en-US" sz="1800" dirty="0">
                <a:solidFill>
                  <a:schemeClr val="tx1"/>
                </a:solidFill>
              </a:rPr>
              <a:t>For two light waves of nearly equal wavelengths to be resolved, the primary maximum of the waves must fall on the minimum adjacent to the primary maximum of the other wave.  We have derived the angular distance of the minimum adjacent to a primary maximum of order </a:t>
            </a:r>
            <a:r>
              <a:rPr lang="en-US" sz="1800" i="1" dirty="0">
                <a:solidFill>
                  <a:schemeClr val="tx1"/>
                </a:solidFill>
              </a:rPr>
              <a:t>m</a:t>
            </a:r>
            <a:r>
              <a:rPr lang="en-US" sz="1800" dirty="0">
                <a:solidFill>
                  <a:schemeClr val="tx1"/>
                </a:solidFill>
              </a:rPr>
              <a:t>:</a:t>
            </a:r>
          </a:p>
        </p:txBody>
      </p:sp>
      <p:grpSp>
        <p:nvGrpSpPr>
          <p:cNvPr id="570372" name="Group 4"/>
          <p:cNvGrpSpPr>
            <a:grpSpLocks/>
          </p:cNvGrpSpPr>
          <p:nvPr/>
        </p:nvGrpSpPr>
        <p:grpSpPr bwMode="auto">
          <a:xfrm>
            <a:off x="974725" y="2960688"/>
            <a:ext cx="7594600" cy="1611312"/>
            <a:chOff x="614" y="1865"/>
            <a:chExt cx="4784" cy="1015"/>
          </a:xfrm>
        </p:grpSpPr>
        <p:graphicFrame>
          <p:nvGraphicFramePr>
            <p:cNvPr id="570373" name="Object 5"/>
            <p:cNvGraphicFramePr>
              <a:graphicFrameLocks noChangeAspect="1"/>
            </p:cNvGraphicFramePr>
            <p:nvPr/>
          </p:nvGraphicFramePr>
          <p:xfrm>
            <a:off x="713" y="2565"/>
            <a:ext cx="1248" cy="315"/>
          </p:xfrm>
          <a:graphic>
            <a:graphicData uri="http://schemas.openxmlformats.org/presentationml/2006/ole">
              <p:oleObj spid="_x0000_s570373" name="Equation" r:id="rId5" imgW="901440" imgH="228600" progId="Equation.3">
                <p:embed/>
              </p:oleObj>
            </a:graphicData>
          </a:graphic>
        </p:graphicFrame>
        <p:sp>
          <p:nvSpPr>
            <p:cNvPr id="570374" name="Text Box 6"/>
            <p:cNvSpPr txBox="1">
              <a:spLocks noChangeArrowheads="1"/>
            </p:cNvSpPr>
            <p:nvPr/>
          </p:nvSpPr>
          <p:spPr bwMode="auto">
            <a:xfrm>
              <a:off x="614" y="1865"/>
              <a:ext cx="4784" cy="634"/>
            </a:xfrm>
            <a:prstGeom prst="rect">
              <a:avLst/>
            </a:prstGeom>
            <a:noFill/>
            <a:ln w="9525">
              <a:noFill/>
              <a:miter lim="800000"/>
              <a:headEnd/>
              <a:tailEnd/>
            </a:ln>
            <a:effectLst/>
          </p:spPr>
          <p:txBody>
            <a:bodyPr>
              <a:spAutoFit/>
            </a:bodyPr>
            <a:lstStyle/>
            <a:p>
              <a:pPr algn="just"/>
              <a:r>
                <a:rPr lang="en-US" sz="2000" dirty="0">
                  <a:solidFill>
                    <a:schemeClr val="tx1"/>
                  </a:solidFill>
                </a:rPr>
                <a:t>If the wavelength of one of the two waves is  and that of the other wave is  + , and the angular positions of their </a:t>
              </a:r>
              <a:r>
                <a:rPr lang="en-US" sz="2000" dirty="0" err="1">
                  <a:solidFill>
                    <a:schemeClr val="tx1"/>
                  </a:solidFill>
                </a:rPr>
                <a:t>m</a:t>
              </a:r>
              <a:r>
                <a:rPr lang="en-US" sz="2000" baseline="30000" dirty="0" err="1">
                  <a:solidFill>
                    <a:schemeClr val="tx1"/>
                  </a:solidFill>
                </a:rPr>
                <a:t>th</a:t>
              </a:r>
              <a:r>
                <a:rPr lang="en-US" sz="2000" dirty="0">
                  <a:solidFill>
                    <a:schemeClr val="tx1"/>
                  </a:solidFill>
                </a:rPr>
                <a:t>-order maxima  are </a:t>
              </a:r>
              <a:r>
                <a:rPr lang="en-US" sz="2000" i="1" baseline="-25000" dirty="0">
                  <a:solidFill>
                    <a:schemeClr val="tx1"/>
                  </a:solidFill>
                </a:rPr>
                <a:t>m</a:t>
              </a:r>
              <a:r>
                <a:rPr lang="en-US" sz="2000" dirty="0">
                  <a:solidFill>
                    <a:schemeClr val="tx1"/>
                  </a:solidFill>
                </a:rPr>
                <a:t> and </a:t>
              </a:r>
              <a:r>
                <a:rPr lang="en-US" sz="2000" i="1" baseline="-25000" dirty="0">
                  <a:solidFill>
                    <a:schemeClr val="tx1"/>
                  </a:solidFill>
                </a:rPr>
                <a:t>m</a:t>
              </a:r>
              <a:r>
                <a:rPr lang="en-US" sz="2000" dirty="0">
                  <a:solidFill>
                    <a:schemeClr val="tx1"/>
                  </a:solidFill>
                </a:rPr>
                <a:t> + , we have</a:t>
              </a:r>
            </a:p>
          </p:txBody>
        </p:sp>
        <p:graphicFrame>
          <p:nvGraphicFramePr>
            <p:cNvPr id="570375" name="Object 7"/>
            <p:cNvGraphicFramePr>
              <a:graphicFrameLocks noChangeAspect="1"/>
            </p:cNvGraphicFramePr>
            <p:nvPr/>
          </p:nvGraphicFramePr>
          <p:xfrm>
            <a:off x="2695" y="2545"/>
            <a:ext cx="2232" cy="294"/>
          </p:xfrm>
          <a:graphic>
            <a:graphicData uri="http://schemas.openxmlformats.org/presentationml/2006/ole">
              <p:oleObj spid="_x0000_s570375" name="Equation" r:id="rId6" imgW="1726920" imgH="228600" progId="Equation.3">
                <p:embed/>
              </p:oleObj>
            </a:graphicData>
          </a:graphic>
        </p:graphicFrame>
        <p:sp>
          <p:nvSpPr>
            <p:cNvPr id="570376" name="Text Box 8"/>
            <p:cNvSpPr txBox="1">
              <a:spLocks noChangeArrowheads="1"/>
            </p:cNvSpPr>
            <p:nvPr/>
          </p:nvSpPr>
          <p:spPr bwMode="auto">
            <a:xfrm>
              <a:off x="2054" y="2592"/>
              <a:ext cx="284" cy="231"/>
            </a:xfrm>
            <a:prstGeom prst="rect">
              <a:avLst/>
            </a:prstGeom>
            <a:noFill/>
            <a:ln w="9525">
              <a:noFill/>
              <a:miter lim="800000"/>
              <a:headEnd/>
              <a:tailEnd/>
            </a:ln>
            <a:effectLst/>
          </p:spPr>
          <p:txBody>
            <a:bodyPr>
              <a:spAutoFit/>
            </a:bodyPr>
            <a:lstStyle/>
            <a:p>
              <a:r>
                <a:rPr lang="en-US" sz="1800" dirty="0">
                  <a:solidFill>
                    <a:schemeClr val="tx1"/>
                  </a:solidFill>
                </a:rPr>
                <a:t>(2)</a:t>
              </a:r>
            </a:p>
          </p:txBody>
        </p:sp>
        <p:sp>
          <p:nvSpPr>
            <p:cNvPr id="570377" name="Text Box 9"/>
            <p:cNvSpPr txBox="1">
              <a:spLocks noChangeArrowheads="1"/>
            </p:cNvSpPr>
            <p:nvPr/>
          </p:nvSpPr>
          <p:spPr bwMode="auto">
            <a:xfrm>
              <a:off x="4994" y="2592"/>
              <a:ext cx="284" cy="231"/>
            </a:xfrm>
            <a:prstGeom prst="rect">
              <a:avLst/>
            </a:prstGeom>
            <a:noFill/>
            <a:ln w="9525">
              <a:noFill/>
              <a:miter lim="800000"/>
              <a:headEnd/>
              <a:tailEnd/>
            </a:ln>
            <a:effectLst/>
          </p:spPr>
          <p:txBody>
            <a:bodyPr wrap="none">
              <a:spAutoFit/>
            </a:bodyPr>
            <a:lstStyle/>
            <a:p>
              <a:r>
                <a:rPr lang="en-US" sz="1800"/>
                <a:t>(3)</a:t>
              </a:r>
            </a:p>
          </p:txBody>
        </p:sp>
      </p:grpSp>
      <p:grpSp>
        <p:nvGrpSpPr>
          <p:cNvPr id="570378" name="Group 10"/>
          <p:cNvGrpSpPr>
            <a:grpSpLocks/>
          </p:cNvGrpSpPr>
          <p:nvPr/>
        </p:nvGrpSpPr>
        <p:grpSpPr bwMode="auto">
          <a:xfrm>
            <a:off x="971550" y="4748213"/>
            <a:ext cx="7535863" cy="1185862"/>
            <a:chOff x="612" y="2991"/>
            <a:chExt cx="4747" cy="747"/>
          </a:xfrm>
        </p:grpSpPr>
        <p:sp>
          <p:nvSpPr>
            <p:cNvPr id="570379" name="Text Box 11"/>
            <p:cNvSpPr txBox="1">
              <a:spLocks noChangeArrowheads="1"/>
            </p:cNvSpPr>
            <p:nvPr/>
          </p:nvSpPr>
          <p:spPr bwMode="auto">
            <a:xfrm>
              <a:off x="612" y="2991"/>
              <a:ext cx="4747" cy="442"/>
            </a:xfrm>
            <a:prstGeom prst="rect">
              <a:avLst/>
            </a:prstGeom>
            <a:noFill/>
            <a:ln w="9525">
              <a:noFill/>
              <a:miter lim="800000"/>
              <a:headEnd/>
              <a:tailEnd/>
            </a:ln>
            <a:effectLst/>
          </p:spPr>
          <p:txBody>
            <a:bodyPr>
              <a:spAutoFit/>
            </a:bodyPr>
            <a:lstStyle/>
            <a:p>
              <a:pPr algn="just"/>
              <a:r>
                <a:rPr lang="en-US" sz="2000" dirty="0">
                  <a:solidFill>
                    <a:schemeClr val="tx1"/>
                  </a:solidFill>
                </a:rPr>
                <a:t>Expanding  the left expression of (3) in Taylor’s series, keeping only the first-order term, we have </a:t>
              </a:r>
            </a:p>
          </p:txBody>
        </p:sp>
        <p:graphicFrame>
          <p:nvGraphicFramePr>
            <p:cNvPr id="570380" name="Object 12"/>
            <p:cNvGraphicFramePr>
              <a:graphicFrameLocks noChangeAspect="1"/>
            </p:cNvGraphicFramePr>
            <p:nvPr/>
          </p:nvGraphicFramePr>
          <p:xfrm>
            <a:off x="1625" y="3474"/>
            <a:ext cx="2639" cy="264"/>
          </p:xfrm>
          <a:graphic>
            <a:graphicData uri="http://schemas.openxmlformats.org/presentationml/2006/ole">
              <p:oleObj spid="_x0000_s570380" name="Equation" r:id="rId7" imgW="2273040" imgH="228600" progId="Equation.3">
                <p:embed/>
              </p:oleObj>
            </a:graphicData>
          </a:graphic>
        </p:graphicFrame>
        <p:sp>
          <p:nvSpPr>
            <p:cNvPr id="570381" name="Text Box 13"/>
            <p:cNvSpPr txBox="1">
              <a:spLocks noChangeArrowheads="1"/>
            </p:cNvSpPr>
            <p:nvPr/>
          </p:nvSpPr>
          <p:spPr bwMode="auto">
            <a:xfrm>
              <a:off x="4382" y="3480"/>
              <a:ext cx="284" cy="231"/>
            </a:xfrm>
            <a:prstGeom prst="rect">
              <a:avLst/>
            </a:prstGeom>
            <a:noFill/>
            <a:ln w="9525">
              <a:noFill/>
              <a:miter lim="800000"/>
              <a:headEnd/>
              <a:tailEnd/>
            </a:ln>
            <a:effectLst/>
          </p:spPr>
          <p:txBody>
            <a:bodyPr wrap="none">
              <a:spAutoFit/>
            </a:bodyPr>
            <a:lstStyle/>
            <a:p>
              <a:r>
                <a:rPr lang="en-US" sz="1800"/>
                <a:t>(4)</a:t>
              </a:r>
            </a:p>
          </p:txBody>
        </p:sp>
      </p:grpSp>
      <p:sp>
        <p:nvSpPr>
          <p:cNvPr id="570382" name="Text Box 14"/>
          <p:cNvSpPr txBox="1">
            <a:spLocks noChangeArrowheads="1"/>
          </p:cNvSpPr>
          <p:nvPr/>
        </p:nvSpPr>
        <p:spPr bwMode="auto">
          <a:xfrm>
            <a:off x="5603875" y="2095500"/>
            <a:ext cx="450850" cy="366713"/>
          </a:xfrm>
          <a:prstGeom prst="rect">
            <a:avLst/>
          </a:prstGeom>
          <a:noFill/>
          <a:ln w="9525">
            <a:noFill/>
            <a:miter lim="800000"/>
            <a:headEnd/>
            <a:tailEnd/>
          </a:ln>
          <a:effectLst/>
        </p:spPr>
        <p:txBody>
          <a:bodyPr>
            <a:spAutoFit/>
          </a:bodyPr>
          <a:lstStyle/>
          <a:p>
            <a:r>
              <a:rPr lang="en-US" sz="1800" dirty="0">
                <a:solidFill>
                  <a:schemeClr val="tx1"/>
                </a:solidFill>
              </a:rPr>
              <a:t>(1)</a:t>
            </a:r>
          </a:p>
        </p:txBody>
      </p:sp>
      <p:grpSp>
        <p:nvGrpSpPr>
          <p:cNvPr id="570383" name="Group 15"/>
          <p:cNvGrpSpPr>
            <a:grpSpLocks/>
          </p:cNvGrpSpPr>
          <p:nvPr/>
        </p:nvGrpSpPr>
        <p:grpSpPr bwMode="auto">
          <a:xfrm>
            <a:off x="1123950" y="6121400"/>
            <a:ext cx="6873875" cy="465138"/>
            <a:chOff x="708" y="3856"/>
            <a:chExt cx="4330" cy="293"/>
          </a:xfrm>
        </p:grpSpPr>
        <p:sp>
          <p:nvSpPr>
            <p:cNvPr id="570384" name="Text Box 16"/>
            <p:cNvSpPr txBox="1">
              <a:spLocks noChangeArrowheads="1"/>
            </p:cNvSpPr>
            <p:nvPr/>
          </p:nvSpPr>
          <p:spPr bwMode="auto">
            <a:xfrm>
              <a:off x="708" y="3866"/>
              <a:ext cx="2196" cy="250"/>
            </a:xfrm>
            <a:prstGeom prst="rect">
              <a:avLst/>
            </a:prstGeom>
            <a:noFill/>
            <a:ln w="9525">
              <a:noFill/>
              <a:miter lim="800000"/>
              <a:headEnd/>
              <a:tailEnd/>
            </a:ln>
            <a:effectLst/>
          </p:spPr>
          <p:txBody>
            <a:bodyPr wrap="none">
              <a:spAutoFit/>
            </a:bodyPr>
            <a:lstStyle/>
            <a:p>
              <a:r>
                <a:rPr lang="en-US" sz="2000" dirty="0">
                  <a:solidFill>
                    <a:schemeClr val="tx1"/>
                  </a:solidFill>
                </a:rPr>
                <a:t>Subtracting  (2) from (4), we get</a:t>
              </a:r>
            </a:p>
          </p:txBody>
        </p:sp>
        <p:graphicFrame>
          <p:nvGraphicFramePr>
            <p:cNvPr id="570385" name="Object 17"/>
            <p:cNvGraphicFramePr>
              <a:graphicFrameLocks noChangeAspect="1"/>
            </p:cNvGraphicFramePr>
            <p:nvPr/>
          </p:nvGraphicFramePr>
          <p:xfrm>
            <a:off x="3020" y="3856"/>
            <a:ext cx="1504" cy="293"/>
          </p:xfrm>
          <a:graphic>
            <a:graphicData uri="http://schemas.openxmlformats.org/presentationml/2006/ole">
              <p:oleObj spid="_x0000_s570385" name="Equation" r:id="rId8" imgW="1295280" imgH="253800" progId="Equation.3">
                <p:embed/>
              </p:oleObj>
            </a:graphicData>
          </a:graphic>
        </p:graphicFrame>
        <p:sp>
          <p:nvSpPr>
            <p:cNvPr id="570386" name="Text Box 18"/>
            <p:cNvSpPr txBox="1">
              <a:spLocks noChangeArrowheads="1"/>
            </p:cNvSpPr>
            <p:nvPr/>
          </p:nvSpPr>
          <p:spPr bwMode="auto">
            <a:xfrm>
              <a:off x="4754" y="3888"/>
              <a:ext cx="284" cy="231"/>
            </a:xfrm>
            <a:prstGeom prst="rect">
              <a:avLst/>
            </a:prstGeom>
            <a:noFill/>
            <a:ln w="9525">
              <a:noFill/>
              <a:miter lim="800000"/>
              <a:headEnd/>
              <a:tailEnd/>
            </a:ln>
            <a:effectLst/>
          </p:spPr>
          <p:txBody>
            <a:bodyPr wrap="none">
              <a:spAutoFit/>
            </a:bodyPr>
            <a:lstStyle/>
            <a:p>
              <a:r>
                <a:rPr lang="en-US" sz="1800"/>
                <a:t>(5)</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70372"/>
                                        </p:tgtEl>
                                        <p:attrNameLst>
                                          <p:attrName>style.visibility</p:attrName>
                                        </p:attrNameLst>
                                      </p:cBhvr>
                                      <p:to>
                                        <p:strVal val="visible"/>
                                      </p:to>
                                    </p:set>
                                    <p:animEffect transition="in" filter="box(out)">
                                      <p:cBhvr>
                                        <p:cTn id="7" dur="500"/>
                                        <p:tgtEl>
                                          <p:spTgt spid="57037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0378"/>
                                        </p:tgtEl>
                                        <p:attrNameLst>
                                          <p:attrName>style.visibility</p:attrName>
                                        </p:attrNameLst>
                                      </p:cBhvr>
                                      <p:to>
                                        <p:strVal val="visible"/>
                                      </p:to>
                                    </p:set>
                                    <p:animEffect transition="in" filter="box(out)">
                                      <p:cBhvr>
                                        <p:cTn id="12" dur="500"/>
                                        <p:tgtEl>
                                          <p:spTgt spid="57037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70383"/>
                                        </p:tgtEl>
                                        <p:attrNameLst>
                                          <p:attrName>style.visibility</p:attrName>
                                        </p:attrNameLst>
                                      </p:cBhvr>
                                      <p:to>
                                        <p:strVal val="visible"/>
                                      </p:to>
                                    </p:set>
                                    <p:animEffect transition="in" filter="box(out)">
                                      <p:cBhvr>
                                        <p:cTn id="17" dur="500"/>
                                        <p:tgtEl>
                                          <p:spTgt spid="57038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Text Box 2"/>
          <p:cNvSpPr txBox="1">
            <a:spLocks noChangeArrowheads="1"/>
          </p:cNvSpPr>
          <p:nvPr/>
        </p:nvSpPr>
        <p:spPr bwMode="auto">
          <a:xfrm>
            <a:off x="898525" y="1142984"/>
            <a:ext cx="7005638" cy="1569660"/>
          </a:xfrm>
          <a:prstGeom prst="rect">
            <a:avLst/>
          </a:prstGeom>
          <a:noFill/>
          <a:ln w="9525">
            <a:noFill/>
            <a:miter lim="800000"/>
            <a:headEnd/>
            <a:tailEnd/>
          </a:ln>
          <a:effectLst/>
        </p:spPr>
        <p:txBody>
          <a:bodyPr>
            <a:spAutoFit/>
          </a:bodyPr>
          <a:lstStyle/>
          <a:p>
            <a:pPr algn="just"/>
            <a:r>
              <a:rPr lang="id-ID" b="1" dirty="0" smtClean="0">
                <a:solidFill>
                  <a:schemeClr val="tx1"/>
                </a:solidFill>
              </a:rPr>
              <a:t>Jenis difraksi dimana sumber cahaya dan/atau layar terletak pada jarak tertentu dari  celah difraksi. Tinjauan teoretik dari difraksi Fresnel sangat kompleks.</a:t>
            </a:r>
            <a:endParaRPr lang="id-ID" b="1" dirty="0">
              <a:solidFill>
                <a:schemeClr val="tx1"/>
              </a:solidFill>
            </a:endParaRPr>
          </a:p>
        </p:txBody>
      </p:sp>
      <p:sp>
        <p:nvSpPr>
          <p:cNvPr id="543747" name="Text Box 3"/>
          <p:cNvSpPr txBox="1">
            <a:spLocks noChangeArrowheads="1"/>
          </p:cNvSpPr>
          <p:nvPr/>
        </p:nvSpPr>
        <p:spPr bwMode="auto">
          <a:xfrm>
            <a:off x="936625" y="354013"/>
            <a:ext cx="2641600" cy="519112"/>
          </a:xfrm>
          <a:prstGeom prst="rect">
            <a:avLst/>
          </a:prstGeom>
          <a:noFill/>
          <a:ln w="9525">
            <a:noFill/>
            <a:miter lim="800000"/>
            <a:headEnd/>
            <a:tailEnd/>
          </a:ln>
          <a:effectLst/>
        </p:spPr>
        <p:txBody>
          <a:bodyPr wrap="none">
            <a:spAutoFit/>
          </a:bodyPr>
          <a:lstStyle/>
          <a:p>
            <a:r>
              <a:rPr lang="en-US" sz="2800" b="1" u="sng">
                <a:solidFill>
                  <a:schemeClr val="accent1"/>
                </a:solidFill>
              </a:rPr>
              <a:t>Difraksi Fresnel</a:t>
            </a:r>
          </a:p>
        </p:txBody>
      </p:sp>
      <p:grpSp>
        <p:nvGrpSpPr>
          <p:cNvPr id="543748" name="Group 4"/>
          <p:cNvGrpSpPr>
            <a:grpSpLocks/>
          </p:cNvGrpSpPr>
          <p:nvPr/>
        </p:nvGrpSpPr>
        <p:grpSpPr bwMode="auto">
          <a:xfrm>
            <a:off x="936625" y="3000372"/>
            <a:ext cx="7429500" cy="3403600"/>
            <a:chOff x="518" y="1824"/>
            <a:chExt cx="4680" cy="2144"/>
          </a:xfrm>
        </p:grpSpPr>
        <p:sp>
          <p:nvSpPr>
            <p:cNvPr id="543749" name="Line 5"/>
            <p:cNvSpPr>
              <a:spLocks noChangeShapeType="1"/>
            </p:cNvSpPr>
            <p:nvPr/>
          </p:nvSpPr>
          <p:spPr bwMode="auto">
            <a:xfrm>
              <a:off x="4944" y="1824"/>
              <a:ext cx="0" cy="2112"/>
            </a:xfrm>
            <a:prstGeom prst="line">
              <a:avLst/>
            </a:prstGeom>
            <a:noFill/>
            <a:ln w="38100">
              <a:solidFill>
                <a:srgbClr val="CC00CC"/>
              </a:solidFill>
              <a:round/>
              <a:headEnd/>
              <a:tailEnd/>
            </a:ln>
            <a:effectLst/>
          </p:spPr>
          <p:txBody>
            <a:bodyPr/>
            <a:lstStyle/>
            <a:p>
              <a:endParaRPr lang="en-US"/>
            </a:p>
          </p:txBody>
        </p:sp>
        <p:sp>
          <p:nvSpPr>
            <p:cNvPr id="543750" name="Line 6"/>
            <p:cNvSpPr>
              <a:spLocks noChangeShapeType="1"/>
            </p:cNvSpPr>
            <p:nvPr/>
          </p:nvSpPr>
          <p:spPr bwMode="auto">
            <a:xfrm>
              <a:off x="2592" y="1824"/>
              <a:ext cx="0" cy="636"/>
            </a:xfrm>
            <a:prstGeom prst="line">
              <a:avLst/>
            </a:prstGeom>
            <a:noFill/>
            <a:ln w="38100">
              <a:solidFill>
                <a:srgbClr val="CC00CC"/>
              </a:solidFill>
              <a:round/>
              <a:headEnd/>
              <a:tailEnd/>
            </a:ln>
            <a:effectLst/>
          </p:spPr>
          <p:txBody>
            <a:bodyPr/>
            <a:lstStyle/>
            <a:p>
              <a:endParaRPr lang="en-US"/>
            </a:p>
          </p:txBody>
        </p:sp>
        <p:sp>
          <p:nvSpPr>
            <p:cNvPr id="543751" name="Line 7"/>
            <p:cNvSpPr>
              <a:spLocks noChangeShapeType="1"/>
            </p:cNvSpPr>
            <p:nvPr/>
          </p:nvSpPr>
          <p:spPr bwMode="auto">
            <a:xfrm>
              <a:off x="2592" y="3312"/>
              <a:ext cx="0" cy="624"/>
            </a:xfrm>
            <a:prstGeom prst="line">
              <a:avLst/>
            </a:prstGeom>
            <a:noFill/>
            <a:ln w="38100">
              <a:solidFill>
                <a:srgbClr val="CC00CC"/>
              </a:solidFill>
              <a:round/>
              <a:headEnd/>
              <a:tailEnd/>
            </a:ln>
            <a:effectLst/>
          </p:spPr>
          <p:txBody>
            <a:bodyPr/>
            <a:lstStyle/>
            <a:p>
              <a:endParaRPr lang="en-US"/>
            </a:p>
          </p:txBody>
        </p:sp>
        <p:sp>
          <p:nvSpPr>
            <p:cNvPr id="543752" name="Oval 8"/>
            <p:cNvSpPr>
              <a:spLocks noChangeArrowheads="1"/>
            </p:cNvSpPr>
            <p:nvPr/>
          </p:nvSpPr>
          <p:spPr bwMode="auto">
            <a:xfrm>
              <a:off x="720" y="2844"/>
              <a:ext cx="60" cy="56"/>
            </a:xfrm>
            <a:prstGeom prst="ellipse">
              <a:avLst/>
            </a:prstGeom>
            <a:solidFill>
              <a:schemeClr val="bg1"/>
            </a:solidFill>
            <a:ln w="9525">
              <a:solidFill>
                <a:srgbClr val="CC00CC"/>
              </a:solidFill>
              <a:round/>
              <a:headEnd/>
              <a:tailEnd/>
            </a:ln>
            <a:effectLst/>
          </p:spPr>
          <p:txBody>
            <a:bodyPr wrap="none" anchor="ctr"/>
            <a:lstStyle/>
            <a:p>
              <a:endParaRPr lang="en-US"/>
            </a:p>
          </p:txBody>
        </p:sp>
        <p:sp>
          <p:nvSpPr>
            <p:cNvPr id="543753" name="Line 9"/>
            <p:cNvSpPr>
              <a:spLocks noChangeShapeType="1"/>
            </p:cNvSpPr>
            <p:nvPr/>
          </p:nvSpPr>
          <p:spPr bwMode="auto">
            <a:xfrm>
              <a:off x="768" y="2880"/>
              <a:ext cx="1104" cy="0"/>
            </a:xfrm>
            <a:prstGeom prst="line">
              <a:avLst/>
            </a:prstGeom>
            <a:noFill/>
            <a:ln w="9525">
              <a:solidFill>
                <a:srgbClr val="CC00CC"/>
              </a:solidFill>
              <a:round/>
              <a:headEnd/>
              <a:tailEnd type="triangle" w="lg" len="med"/>
            </a:ln>
            <a:effectLst/>
          </p:spPr>
          <p:txBody>
            <a:bodyPr/>
            <a:lstStyle/>
            <a:p>
              <a:endParaRPr lang="en-US"/>
            </a:p>
          </p:txBody>
        </p:sp>
        <p:sp>
          <p:nvSpPr>
            <p:cNvPr id="543754" name="Line 10"/>
            <p:cNvSpPr>
              <a:spLocks noChangeShapeType="1"/>
            </p:cNvSpPr>
            <p:nvPr/>
          </p:nvSpPr>
          <p:spPr bwMode="auto">
            <a:xfrm>
              <a:off x="1824" y="2880"/>
              <a:ext cx="768" cy="0"/>
            </a:xfrm>
            <a:prstGeom prst="line">
              <a:avLst/>
            </a:prstGeom>
            <a:noFill/>
            <a:ln w="9525">
              <a:solidFill>
                <a:srgbClr val="CC00CC"/>
              </a:solidFill>
              <a:round/>
              <a:headEnd/>
              <a:tailEnd/>
            </a:ln>
            <a:effectLst/>
          </p:spPr>
          <p:txBody>
            <a:bodyPr/>
            <a:lstStyle/>
            <a:p>
              <a:endParaRPr lang="en-US"/>
            </a:p>
          </p:txBody>
        </p:sp>
        <p:sp>
          <p:nvSpPr>
            <p:cNvPr id="543755" name="Line 11"/>
            <p:cNvSpPr>
              <a:spLocks noChangeShapeType="1"/>
            </p:cNvSpPr>
            <p:nvPr/>
          </p:nvSpPr>
          <p:spPr bwMode="auto">
            <a:xfrm flipV="1">
              <a:off x="2592" y="2448"/>
              <a:ext cx="1104" cy="432"/>
            </a:xfrm>
            <a:prstGeom prst="line">
              <a:avLst/>
            </a:prstGeom>
            <a:noFill/>
            <a:ln w="9525">
              <a:solidFill>
                <a:srgbClr val="CC00CC"/>
              </a:solidFill>
              <a:round/>
              <a:headEnd/>
              <a:tailEnd type="triangle" w="lg" len="med"/>
            </a:ln>
            <a:effectLst/>
          </p:spPr>
          <p:txBody>
            <a:bodyPr/>
            <a:lstStyle/>
            <a:p>
              <a:endParaRPr lang="en-US"/>
            </a:p>
          </p:txBody>
        </p:sp>
        <p:sp>
          <p:nvSpPr>
            <p:cNvPr id="543756" name="Line 12"/>
            <p:cNvSpPr>
              <a:spLocks noChangeShapeType="1"/>
            </p:cNvSpPr>
            <p:nvPr/>
          </p:nvSpPr>
          <p:spPr bwMode="auto">
            <a:xfrm flipV="1">
              <a:off x="3456" y="1968"/>
              <a:ext cx="1488" cy="576"/>
            </a:xfrm>
            <a:prstGeom prst="line">
              <a:avLst/>
            </a:prstGeom>
            <a:noFill/>
            <a:ln w="9525">
              <a:solidFill>
                <a:srgbClr val="CC00CC"/>
              </a:solidFill>
              <a:round/>
              <a:headEnd/>
              <a:tailEnd/>
            </a:ln>
            <a:effectLst/>
          </p:spPr>
          <p:txBody>
            <a:bodyPr/>
            <a:lstStyle/>
            <a:p>
              <a:endParaRPr lang="en-US"/>
            </a:p>
          </p:txBody>
        </p:sp>
        <p:sp>
          <p:nvSpPr>
            <p:cNvPr id="543757" name="Line 13"/>
            <p:cNvSpPr>
              <a:spLocks noChangeShapeType="1"/>
            </p:cNvSpPr>
            <p:nvPr/>
          </p:nvSpPr>
          <p:spPr bwMode="auto">
            <a:xfrm flipV="1">
              <a:off x="1872" y="2448"/>
              <a:ext cx="720" cy="144"/>
            </a:xfrm>
            <a:prstGeom prst="line">
              <a:avLst/>
            </a:prstGeom>
            <a:noFill/>
            <a:ln w="9525">
              <a:solidFill>
                <a:srgbClr val="CC00CC"/>
              </a:solidFill>
              <a:round/>
              <a:headEnd/>
              <a:tailEnd/>
            </a:ln>
            <a:effectLst/>
          </p:spPr>
          <p:txBody>
            <a:bodyPr/>
            <a:lstStyle/>
            <a:p>
              <a:endParaRPr lang="en-US"/>
            </a:p>
          </p:txBody>
        </p:sp>
        <p:sp>
          <p:nvSpPr>
            <p:cNvPr id="543758" name="Line 14"/>
            <p:cNvSpPr>
              <a:spLocks noChangeShapeType="1"/>
            </p:cNvSpPr>
            <p:nvPr/>
          </p:nvSpPr>
          <p:spPr bwMode="auto">
            <a:xfrm flipV="1">
              <a:off x="3582" y="1968"/>
              <a:ext cx="1362" cy="276"/>
            </a:xfrm>
            <a:prstGeom prst="line">
              <a:avLst/>
            </a:prstGeom>
            <a:noFill/>
            <a:ln w="9525">
              <a:solidFill>
                <a:srgbClr val="CC00CC"/>
              </a:solidFill>
              <a:round/>
              <a:headEnd/>
              <a:tailEnd/>
            </a:ln>
            <a:effectLst/>
          </p:spPr>
          <p:txBody>
            <a:bodyPr/>
            <a:lstStyle/>
            <a:p>
              <a:endParaRPr lang="en-US"/>
            </a:p>
          </p:txBody>
        </p:sp>
        <p:sp>
          <p:nvSpPr>
            <p:cNvPr id="543759" name="Line 15"/>
            <p:cNvSpPr>
              <a:spLocks noChangeShapeType="1"/>
            </p:cNvSpPr>
            <p:nvPr/>
          </p:nvSpPr>
          <p:spPr bwMode="auto">
            <a:xfrm>
              <a:off x="1776" y="3120"/>
              <a:ext cx="816" cy="192"/>
            </a:xfrm>
            <a:prstGeom prst="line">
              <a:avLst/>
            </a:prstGeom>
            <a:noFill/>
            <a:ln w="9525">
              <a:solidFill>
                <a:srgbClr val="CC00CC"/>
              </a:solidFill>
              <a:round/>
              <a:headEnd/>
              <a:tailEnd/>
            </a:ln>
            <a:effectLst/>
          </p:spPr>
          <p:txBody>
            <a:bodyPr/>
            <a:lstStyle/>
            <a:p>
              <a:endParaRPr lang="en-US"/>
            </a:p>
          </p:txBody>
        </p:sp>
        <p:sp>
          <p:nvSpPr>
            <p:cNvPr id="543760" name="Line 16"/>
            <p:cNvSpPr>
              <a:spLocks noChangeShapeType="1"/>
            </p:cNvSpPr>
            <p:nvPr/>
          </p:nvSpPr>
          <p:spPr bwMode="auto">
            <a:xfrm flipV="1">
              <a:off x="3744" y="1968"/>
              <a:ext cx="1200" cy="696"/>
            </a:xfrm>
            <a:prstGeom prst="line">
              <a:avLst/>
            </a:prstGeom>
            <a:noFill/>
            <a:ln w="9525">
              <a:solidFill>
                <a:srgbClr val="CC00CC"/>
              </a:solidFill>
              <a:round/>
              <a:headEnd/>
              <a:tailEnd/>
            </a:ln>
            <a:effectLst/>
          </p:spPr>
          <p:txBody>
            <a:bodyPr/>
            <a:lstStyle/>
            <a:p>
              <a:endParaRPr lang="en-US"/>
            </a:p>
          </p:txBody>
        </p:sp>
        <p:sp>
          <p:nvSpPr>
            <p:cNvPr id="543761" name="Line 17"/>
            <p:cNvSpPr>
              <a:spLocks noChangeShapeType="1"/>
            </p:cNvSpPr>
            <p:nvPr/>
          </p:nvSpPr>
          <p:spPr bwMode="auto">
            <a:xfrm flipV="1">
              <a:off x="1824" y="2640"/>
              <a:ext cx="768" cy="96"/>
            </a:xfrm>
            <a:prstGeom prst="line">
              <a:avLst/>
            </a:prstGeom>
            <a:noFill/>
            <a:ln w="9525">
              <a:solidFill>
                <a:srgbClr val="CC00CC"/>
              </a:solidFill>
              <a:round/>
              <a:headEnd/>
              <a:tailEnd/>
            </a:ln>
            <a:effectLst/>
          </p:spPr>
          <p:txBody>
            <a:bodyPr/>
            <a:lstStyle/>
            <a:p>
              <a:endParaRPr lang="en-US"/>
            </a:p>
          </p:txBody>
        </p:sp>
        <p:sp>
          <p:nvSpPr>
            <p:cNvPr id="543762" name="Line 18"/>
            <p:cNvSpPr>
              <a:spLocks noChangeShapeType="1"/>
            </p:cNvSpPr>
            <p:nvPr/>
          </p:nvSpPr>
          <p:spPr bwMode="auto">
            <a:xfrm flipV="1">
              <a:off x="3636" y="1968"/>
              <a:ext cx="1308" cy="384"/>
            </a:xfrm>
            <a:prstGeom prst="line">
              <a:avLst/>
            </a:prstGeom>
            <a:noFill/>
            <a:ln w="9525">
              <a:solidFill>
                <a:srgbClr val="CC00CC"/>
              </a:solidFill>
              <a:round/>
              <a:headEnd/>
              <a:tailEnd/>
            </a:ln>
            <a:effectLst/>
          </p:spPr>
          <p:txBody>
            <a:bodyPr/>
            <a:lstStyle/>
            <a:p>
              <a:endParaRPr lang="en-US"/>
            </a:p>
          </p:txBody>
        </p:sp>
        <p:sp>
          <p:nvSpPr>
            <p:cNvPr id="543763" name="Line 19"/>
            <p:cNvSpPr>
              <a:spLocks noChangeShapeType="1"/>
            </p:cNvSpPr>
            <p:nvPr/>
          </p:nvSpPr>
          <p:spPr bwMode="auto">
            <a:xfrm>
              <a:off x="1836" y="3006"/>
              <a:ext cx="756" cy="114"/>
            </a:xfrm>
            <a:prstGeom prst="line">
              <a:avLst/>
            </a:prstGeom>
            <a:noFill/>
            <a:ln w="9525">
              <a:solidFill>
                <a:srgbClr val="CC00CC"/>
              </a:solidFill>
              <a:round/>
              <a:headEnd/>
              <a:tailEnd/>
            </a:ln>
            <a:effectLst/>
          </p:spPr>
          <p:txBody>
            <a:bodyPr/>
            <a:lstStyle/>
            <a:p>
              <a:endParaRPr lang="en-US"/>
            </a:p>
          </p:txBody>
        </p:sp>
        <p:sp>
          <p:nvSpPr>
            <p:cNvPr id="543764" name="Line 20"/>
            <p:cNvSpPr>
              <a:spLocks noChangeShapeType="1"/>
            </p:cNvSpPr>
            <p:nvPr/>
          </p:nvSpPr>
          <p:spPr bwMode="auto">
            <a:xfrm flipV="1">
              <a:off x="3696" y="1968"/>
              <a:ext cx="1248" cy="624"/>
            </a:xfrm>
            <a:prstGeom prst="line">
              <a:avLst/>
            </a:prstGeom>
            <a:noFill/>
            <a:ln w="9525">
              <a:solidFill>
                <a:srgbClr val="CC00CC"/>
              </a:solidFill>
              <a:round/>
              <a:headEnd/>
              <a:tailEnd/>
            </a:ln>
            <a:effectLst/>
          </p:spPr>
          <p:txBody>
            <a:bodyPr/>
            <a:lstStyle/>
            <a:p>
              <a:endParaRPr lang="en-US"/>
            </a:p>
          </p:txBody>
        </p:sp>
        <p:sp>
          <p:nvSpPr>
            <p:cNvPr id="543765" name="Line 21"/>
            <p:cNvSpPr>
              <a:spLocks noChangeShapeType="1"/>
            </p:cNvSpPr>
            <p:nvPr/>
          </p:nvSpPr>
          <p:spPr bwMode="auto">
            <a:xfrm>
              <a:off x="2592" y="2448"/>
              <a:ext cx="0" cy="864"/>
            </a:xfrm>
            <a:prstGeom prst="line">
              <a:avLst/>
            </a:prstGeom>
            <a:noFill/>
            <a:ln w="9525">
              <a:solidFill>
                <a:srgbClr val="CC00CC"/>
              </a:solidFill>
              <a:prstDash val="dash"/>
              <a:round/>
              <a:headEnd/>
              <a:tailEnd/>
            </a:ln>
            <a:effectLst/>
          </p:spPr>
          <p:txBody>
            <a:bodyPr/>
            <a:lstStyle/>
            <a:p>
              <a:endParaRPr lang="en-US"/>
            </a:p>
          </p:txBody>
        </p:sp>
        <p:sp>
          <p:nvSpPr>
            <p:cNvPr id="543766" name="Line 22"/>
            <p:cNvSpPr>
              <a:spLocks noChangeShapeType="1"/>
            </p:cNvSpPr>
            <p:nvPr/>
          </p:nvSpPr>
          <p:spPr bwMode="auto">
            <a:xfrm flipV="1">
              <a:off x="768" y="2592"/>
              <a:ext cx="1104" cy="288"/>
            </a:xfrm>
            <a:prstGeom prst="line">
              <a:avLst/>
            </a:prstGeom>
            <a:noFill/>
            <a:ln w="9525">
              <a:solidFill>
                <a:srgbClr val="CC00CC"/>
              </a:solidFill>
              <a:round/>
              <a:headEnd/>
              <a:tailEnd type="triangle" w="lg" len="med"/>
            </a:ln>
            <a:effectLst/>
          </p:spPr>
          <p:txBody>
            <a:bodyPr/>
            <a:lstStyle/>
            <a:p>
              <a:endParaRPr lang="en-US"/>
            </a:p>
          </p:txBody>
        </p:sp>
        <p:sp>
          <p:nvSpPr>
            <p:cNvPr id="543767" name="Line 23"/>
            <p:cNvSpPr>
              <a:spLocks noChangeShapeType="1"/>
            </p:cNvSpPr>
            <p:nvPr/>
          </p:nvSpPr>
          <p:spPr bwMode="auto">
            <a:xfrm flipV="1">
              <a:off x="2592" y="2238"/>
              <a:ext cx="1014" cy="210"/>
            </a:xfrm>
            <a:prstGeom prst="line">
              <a:avLst/>
            </a:prstGeom>
            <a:noFill/>
            <a:ln w="9525">
              <a:solidFill>
                <a:srgbClr val="CC00CC"/>
              </a:solidFill>
              <a:round/>
              <a:headEnd/>
              <a:tailEnd type="triangle" w="lg" len="med"/>
            </a:ln>
            <a:effectLst/>
          </p:spPr>
          <p:txBody>
            <a:bodyPr/>
            <a:lstStyle/>
            <a:p>
              <a:endParaRPr lang="en-US"/>
            </a:p>
          </p:txBody>
        </p:sp>
        <p:sp>
          <p:nvSpPr>
            <p:cNvPr id="543768" name="Line 24"/>
            <p:cNvSpPr>
              <a:spLocks noChangeShapeType="1"/>
            </p:cNvSpPr>
            <p:nvPr/>
          </p:nvSpPr>
          <p:spPr bwMode="auto">
            <a:xfrm flipV="1">
              <a:off x="720" y="2736"/>
              <a:ext cx="1152" cy="144"/>
            </a:xfrm>
            <a:prstGeom prst="line">
              <a:avLst/>
            </a:prstGeom>
            <a:noFill/>
            <a:ln w="9525">
              <a:solidFill>
                <a:srgbClr val="CC00CC"/>
              </a:solidFill>
              <a:round/>
              <a:headEnd/>
              <a:tailEnd type="triangle" w="lg" len="med"/>
            </a:ln>
            <a:effectLst/>
          </p:spPr>
          <p:txBody>
            <a:bodyPr/>
            <a:lstStyle/>
            <a:p>
              <a:endParaRPr lang="en-US"/>
            </a:p>
          </p:txBody>
        </p:sp>
        <p:sp>
          <p:nvSpPr>
            <p:cNvPr id="543769" name="Line 25"/>
            <p:cNvSpPr>
              <a:spLocks noChangeShapeType="1"/>
            </p:cNvSpPr>
            <p:nvPr/>
          </p:nvSpPr>
          <p:spPr bwMode="auto">
            <a:xfrm flipV="1">
              <a:off x="2592" y="2340"/>
              <a:ext cx="1062" cy="300"/>
            </a:xfrm>
            <a:prstGeom prst="line">
              <a:avLst/>
            </a:prstGeom>
            <a:noFill/>
            <a:ln w="9525">
              <a:solidFill>
                <a:srgbClr val="CC00CC"/>
              </a:solidFill>
              <a:round/>
              <a:headEnd/>
              <a:tailEnd type="triangle" w="lg" len="med"/>
            </a:ln>
            <a:effectLst/>
          </p:spPr>
          <p:txBody>
            <a:bodyPr/>
            <a:lstStyle/>
            <a:p>
              <a:endParaRPr lang="en-US"/>
            </a:p>
          </p:txBody>
        </p:sp>
        <p:sp>
          <p:nvSpPr>
            <p:cNvPr id="543770" name="Line 26"/>
            <p:cNvSpPr>
              <a:spLocks noChangeShapeType="1"/>
            </p:cNvSpPr>
            <p:nvPr/>
          </p:nvSpPr>
          <p:spPr bwMode="auto">
            <a:xfrm>
              <a:off x="768" y="2880"/>
              <a:ext cx="1092" cy="126"/>
            </a:xfrm>
            <a:prstGeom prst="line">
              <a:avLst/>
            </a:prstGeom>
            <a:noFill/>
            <a:ln w="9525">
              <a:solidFill>
                <a:srgbClr val="CC00CC"/>
              </a:solidFill>
              <a:round/>
              <a:headEnd/>
              <a:tailEnd type="triangle" w="lg" len="med"/>
            </a:ln>
            <a:effectLst/>
          </p:spPr>
          <p:txBody>
            <a:bodyPr/>
            <a:lstStyle/>
            <a:p>
              <a:endParaRPr lang="en-US"/>
            </a:p>
          </p:txBody>
        </p:sp>
        <p:sp>
          <p:nvSpPr>
            <p:cNvPr id="543771" name="Line 27"/>
            <p:cNvSpPr>
              <a:spLocks noChangeShapeType="1"/>
            </p:cNvSpPr>
            <p:nvPr/>
          </p:nvSpPr>
          <p:spPr bwMode="auto">
            <a:xfrm flipV="1">
              <a:off x="2592" y="2544"/>
              <a:ext cx="1152" cy="576"/>
            </a:xfrm>
            <a:prstGeom prst="line">
              <a:avLst/>
            </a:prstGeom>
            <a:noFill/>
            <a:ln w="9525">
              <a:solidFill>
                <a:srgbClr val="CC00CC"/>
              </a:solidFill>
              <a:round/>
              <a:headEnd/>
              <a:tailEnd type="triangle" w="lg" len="med"/>
            </a:ln>
            <a:effectLst/>
          </p:spPr>
          <p:txBody>
            <a:bodyPr/>
            <a:lstStyle/>
            <a:p>
              <a:endParaRPr lang="en-US"/>
            </a:p>
          </p:txBody>
        </p:sp>
        <p:sp>
          <p:nvSpPr>
            <p:cNvPr id="543772" name="Line 28"/>
            <p:cNvSpPr>
              <a:spLocks noChangeShapeType="1"/>
            </p:cNvSpPr>
            <p:nvPr/>
          </p:nvSpPr>
          <p:spPr bwMode="auto">
            <a:xfrm>
              <a:off x="768" y="2880"/>
              <a:ext cx="1056" cy="240"/>
            </a:xfrm>
            <a:prstGeom prst="line">
              <a:avLst/>
            </a:prstGeom>
            <a:noFill/>
            <a:ln w="9525">
              <a:solidFill>
                <a:srgbClr val="CC00CC"/>
              </a:solidFill>
              <a:round/>
              <a:headEnd/>
              <a:tailEnd type="triangle" w="lg" len="med"/>
            </a:ln>
            <a:effectLst/>
          </p:spPr>
          <p:txBody>
            <a:bodyPr/>
            <a:lstStyle/>
            <a:p>
              <a:endParaRPr lang="en-US"/>
            </a:p>
          </p:txBody>
        </p:sp>
        <p:sp>
          <p:nvSpPr>
            <p:cNvPr id="543773" name="Line 29"/>
            <p:cNvSpPr>
              <a:spLocks noChangeShapeType="1"/>
            </p:cNvSpPr>
            <p:nvPr/>
          </p:nvSpPr>
          <p:spPr bwMode="auto">
            <a:xfrm flipV="1">
              <a:off x="2592" y="2640"/>
              <a:ext cx="1200" cy="672"/>
            </a:xfrm>
            <a:prstGeom prst="line">
              <a:avLst/>
            </a:prstGeom>
            <a:noFill/>
            <a:ln w="9525">
              <a:solidFill>
                <a:srgbClr val="CC00CC"/>
              </a:solidFill>
              <a:round/>
              <a:headEnd/>
              <a:tailEnd type="triangle" w="lg" len="med"/>
            </a:ln>
            <a:effectLst/>
          </p:spPr>
          <p:txBody>
            <a:bodyPr/>
            <a:lstStyle/>
            <a:p>
              <a:endParaRPr lang="en-US"/>
            </a:p>
          </p:txBody>
        </p:sp>
        <p:sp>
          <p:nvSpPr>
            <p:cNvPr id="543774" name="Text Box 30"/>
            <p:cNvSpPr txBox="1">
              <a:spLocks noChangeArrowheads="1"/>
            </p:cNvSpPr>
            <p:nvPr/>
          </p:nvSpPr>
          <p:spPr bwMode="auto">
            <a:xfrm>
              <a:off x="3914" y="3228"/>
              <a:ext cx="1016" cy="231"/>
            </a:xfrm>
            <a:prstGeom prst="rect">
              <a:avLst/>
            </a:prstGeom>
            <a:noFill/>
            <a:ln w="9525">
              <a:noFill/>
              <a:miter lim="800000"/>
              <a:headEnd/>
              <a:tailEnd/>
            </a:ln>
            <a:effectLst/>
          </p:spPr>
          <p:txBody>
            <a:bodyPr wrap="none">
              <a:spAutoFit/>
            </a:bodyPr>
            <a:lstStyle/>
            <a:p>
              <a:r>
                <a:rPr lang="en-US" sz="1800">
                  <a:solidFill>
                    <a:srgbClr val="0000FF"/>
                  </a:solidFill>
                </a:rPr>
                <a:t>Viewing screen</a:t>
              </a:r>
            </a:p>
          </p:txBody>
        </p:sp>
        <p:sp>
          <p:nvSpPr>
            <p:cNvPr id="543775" name="Text Box 31"/>
            <p:cNvSpPr txBox="1">
              <a:spLocks noChangeArrowheads="1"/>
            </p:cNvSpPr>
            <p:nvPr/>
          </p:nvSpPr>
          <p:spPr bwMode="auto">
            <a:xfrm>
              <a:off x="518" y="3180"/>
              <a:ext cx="516" cy="231"/>
            </a:xfrm>
            <a:prstGeom prst="rect">
              <a:avLst/>
            </a:prstGeom>
            <a:noFill/>
            <a:ln w="9525">
              <a:noFill/>
              <a:miter lim="800000"/>
              <a:headEnd/>
              <a:tailEnd/>
            </a:ln>
            <a:effectLst/>
          </p:spPr>
          <p:txBody>
            <a:bodyPr wrap="none">
              <a:spAutoFit/>
            </a:bodyPr>
            <a:lstStyle/>
            <a:p>
              <a:r>
                <a:rPr lang="en-US" sz="1800">
                  <a:solidFill>
                    <a:srgbClr val="0000FF"/>
                  </a:solidFill>
                </a:rPr>
                <a:t>Source</a:t>
              </a:r>
            </a:p>
          </p:txBody>
        </p:sp>
        <p:sp>
          <p:nvSpPr>
            <p:cNvPr id="543776" name="Text Box 32"/>
            <p:cNvSpPr txBox="1">
              <a:spLocks noChangeArrowheads="1"/>
            </p:cNvSpPr>
            <p:nvPr/>
          </p:nvSpPr>
          <p:spPr bwMode="auto">
            <a:xfrm>
              <a:off x="2582" y="3564"/>
              <a:ext cx="756" cy="404"/>
            </a:xfrm>
            <a:prstGeom prst="rect">
              <a:avLst/>
            </a:prstGeom>
            <a:noFill/>
            <a:ln w="9525">
              <a:noFill/>
              <a:miter lim="800000"/>
              <a:headEnd/>
              <a:tailEnd/>
            </a:ln>
            <a:effectLst/>
          </p:spPr>
          <p:txBody>
            <a:bodyPr wrap="none">
              <a:spAutoFit/>
            </a:bodyPr>
            <a:lstStyle/>
            <a:p>
              <a:pPr algn="ctr"/>
              <a:r>
                <a:rPr lang="en-US" sz="1800">
                  <a:solidFill>
                    <a:srgbClr val="0000FF"/>
                  </a:solidFill>
                </a:rPr>
                <a:t>Diffraction</a:t>
              </a:r>
            </a:p>
            <a:p>
              <a:pPr algn="ctr"/>
              <a:r>
                <a:rPr lang="en-US" sz="1800">
                  <a:solidFill>
                    <a:srgbClr val="0000FF"/>
                  </a:solidFill>
                </a:rPr>
                <a:t>slit</a:t>
              </a:r>
            </a:p>
          </p:txBody>
        </p:sp>
        <p:sp>
          <p:nvSpPr>
            <p:cNvPr id="543777" name="Text Box 33"/>
            <p:cNvSpPr txBox="1">
              <a:spLocks noChangeArrowheads="1"/>
            </p:cNvSpPr>
            <p:nvPr/>
          </p:nvSpPr>
          <p:spPr bwMode="auto">
            <a:xfrm>
              <a:off x="4994" y="1836"/>
              <a:ext cx="204" cy="231"/>
            </a:xfrm>
            <a:prstGeom prst="rect">
              <a:avLst/>
            </a:prstGeom>
            <a:noFill/>
            <a:ln w="9525">
              <a:noFill/>
              <a:miter lim="800000"/>
              <a:headEnd/>
              <a:tailEnd/>
            </a:ln>
            <a:effectLst/>
          </p:spPr>
          <p:txBody>
            <a:bodyPr wrap="none">
              <a:spAutoFit/>
            </a:bodyPr>
            <a:lstStyle/>
            <a:p>
              <a:r>
                <a:rPr lang="en-US" sz="1800" i="1">
                  <a:solidFill>
                    <a:srgbClr val="0000FF"/>
                  </a:solidFill>
                </a:rPr>
                <a:t>P</a:t>
              </a:r>
            </a:p>
          </p:txBody>
        </p:sp>
      </p:gr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1394" name="Text Box 2"/>
          <p:cNvSpPr txBox="1">
            <a:spLocks noChangeArrowheads="1"/>
          </p:cNvSpPr>
          <p:nvPr/>
        </p:nvSpPr>
        <p:spPr bwMode="auto">
          <a:xfrm>
            <a:off x="1108075" y="4175125"/>
            <a:ext cx="7721600" cy="457200"/>
          </a:xfrm>
          <a:prstGeom prst="rect">
            <a:avLst/>
          </a:prstGeom>
          <a:noFill/>
          <a:ln w="9525">
            <a:noFill/>
            <a:miter lim="800000"/>
            <a:headEnd/>
            <a:tailEnd/>
          </a:ln>
          <a:effectLst/>
        </p:spPr>
        <p:txBody>
          <a:bodyPr wrap="none">
            <a:spAutoFit/>
          </a:bodyPr>
          <a:lstStyle/>
          <a:p>
            <a:r>
              <a:rPr lang="en-US" dirty="0">
                <a:solidFill>
                  <a:schemeClr val="tx1"/>
                </a:solidFill>
              </a:rPr>
              <a:t>Note that </a:t>
            </a:r>
            <a:r>
              <a:rPr lang="en-US" i="1" dirty="0">
                <a:solidFill>
                  <a:schemeClr val="tx1"/>
                </a:solidFill>
              </a:rPr>
              <a:t>R</a:t>
            </a:r>
            <a:r>
              <a:rPr lang="en-US" dirty="0">
                <a:solidFill>
                  <a:schemeClr val="tx1"/>
                </a:solidFill>
              </a:rPr>
              <a:t> depends on </a:t>
            </a:r>
            <a:r>
              <a:rPr lang="en-US" i="1" dirty="0">
                <a:solidFill>
                  <a:schemeClr val="tx1"/>
                </a:solidFill>
              </a:rPr>
              <a:t>m and N</a:t>
            </a:r>
            <a:r>
              <a:rPr lang="en-US" dirty="0">
                <a:solidFill>
                  <a:schemeClr val="tx1"/>
                </a:solidFill>
              </a:rPr>
              <a:t>, but not on the wavelengths. </a:t>
            </a:r>
          </a:p>
        </p:txBody>
      </p:sp>
      <p:grpSp>
        <p:nvGrpSpPr>
          <p:cNvPr id="571395" name="Group 3"/>
          <p:cNvGrpSpPr>
            <a:grpSpLocks/>
          </p:cNvGrpSpPr>
          <p:nvPr/>
        </p:nvGrpSpPr>
        <p:grpSpPr bwMode="auto">
          <a:xfrm>
            <a:off x="1069975" y="1590675"/>
            <a:ext cx="6530975" cy="1909763"/>
            <a:chOff x="674" y="1002"/>
            <a:chExt cx="4114" cy="1203"/>
          </a:xfrm>
        </p:grpSpPr>
        <p:grpSp>
          <p:nvGrpSpPr>
            <p:cNvPr id="571396" name="Group 4"/>
            <p:cNvGrpSpPr>
              <a:grpSpLocks/>
            </p:cNvGrpSpPr>
            <p:nvPr/>
          </p:nvGrpSpPr>
          <p:grpSpPr bwMode="auto">
            <a:xfrm>
              <a:off x="1064" y="1002"/>
              <a:ext cx="3724" cy="1203"/>
              <a:chOff x="896" y="546"/>
              <a:chExt cx="3724" cy="1203"/>
            </a:xfrm>
          </p:grpSpPr>
          <p:sp>
            <p:nvSpPr>
              <p:cNvPr id="571397" name="Text Box 5"/>
              <p:cNvSpPr txBox="1">
                <a:spLocks noChangeArrowheads="1"/>
              </p:cNvSpPr>
              <p:nvPr/>
            </p:nvSpPr>
            <p:spPr bwMode="auto">
              <a:xfrm>
                <a:off x="2964" y="1004"/>
                <a:ext cx="274" cy="250"/>
              </a:xfrm>
              <a:prstGeom prst="rect">
                <a:avLst/>
              </a:prstGeom>
              <a:noFill/>
              <a:ln w="9525">
                <a:noFill/>
                <a:miter lim="800000"/>
                <a:headEnd/>
                <a:tailEnd/>
              </a:ln>
              <a:effectLst/>
            </p:spPr>
            <p:txBody>
              <a:bodyPr wrap="none">
                <a:spAutoFit/>
              </a:bodyPr>
              <a:lstStyle/>
              <a:p>
                <a:r>
                  <a:rPr lang="en-US" sz="2000" dirty="0">
                    <a:solidFill>
                      <a:schemeClr val="tx1"/>
                    </a:solidFill>
                  </a:rPr>
                  <a:t></a:t>
                </a:r>
              </a:p>
            </p:txBody>
          </p:sp>
          <p:graphicFrame>
            <p:nvGraphicFramePr>
              <p:cNvPr id="571398" name="Object 6"/>
              <p:cNvGraphicFramePr>
                <a:graphicFrameLocks noChangeAspect="1"/>
              </p:cNvGraphicFramePr>
              <p:nvPr/>
            </p:nvGraphicFramePr>
            <p:xfrm>
              <a:off x="3516" y="948"/>
              <a:ext cx="1104" cy="449"/>
            </p:xfrm>
            <a:graphic>
              <a:graphicData uri="http://schemas.openxmlformats.org/presentationml/2006/ole">
                <p:oleObj spid="_x0000_s571398" name="Equation" r:id="rId4" imgW="1155600" imgH="469800" progId="Equation.3">
                  <p:embed/>
                </p:oleObj>
              </a:graphicData>
            </a:graphic>
          </p:graphicFrame>
          <p:graphicFrame>
            <p:nvGraphicFramePr>
              <p:cNvPr id="571399" name="Object 7"/>
              <p:cNvGraphicFramePr>
                <a:graphicFrameLocks noChangeAspect="1"/>
              </p:cNvGraphicFramePr>
              <p:nvPr/>
            </p:nvGraphicFramePr>
            <p:xfrm>
              <a:off x="896" y="546"/>
              <a:ext cx="1118" cy="471"/>
            </p:xfrm>
            <a:graphic>
              <a:graphicData uri="http://schemas.openxmlformats.org/presentationml/2006/ole">
                <p:oleObj spid="_x0000_s571399" name="Equation" r:id="rId5" imgW="1028520" imgH="431640" progId="Equation.3">
                  <p:embed/>
                </p:oleObj>
              </a:graphicData>
            </a:graphic>
          </p:graphicFrame>
          <p:graphicFrame>
            <p:nvGraphicFramePr>
              <p:cNvPr id="571400" name="Object 8"/>
              <p:cNvGraphicFramePr>
                <a:graphicFrameLocks noChangeAspect="1"/>
              </p:cNvGraphicFramePr>
              <p:nvPr/>
            </p:nvGraphicFramePr>
            <p:xfrm>
              <a:off x="896" y="1456"/>
              <a:ext cx="1504" cy="293"/>
            </p:xfrm>
            <a:graphic>
              <a:graphicData uri="http://schemas.openxmlformats.org/presentationml/2006/ole">
                <p:oleObj spid="_x0000_s571400" name="Equation" r:id="rId6" imgW="1295280" imgH="253800" progId="Equation.3">
                  <p:embed/>
                </p:oleObj>
              </a:graphicData>
            </a:graphic>
          </p:graphicFrame>
          <p:sp>
            <p:nvSpPr>
              <p:cNvPr id="571401" name="AutoShape 9"/>
              <p:cNvSpPr>
                <a:spLocks/>
              </p:cNvSpPr>
              <p:nvPr/>
            </p:nvSpPr>
            <p:spPr bwMode="auto">
              <a:xfrm>
                <a:off x="2580" y="696"/>
                <a:ext cx="56" cy="864"/>
              </a:xfrm>
              <a:prstGeom prst="rightBracket">
                <a:avLst>
                  <a:gd name="adj" fmla="val 128571"/>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a:p>
            </p:txBody>
          </p:sp>
        </p:grpSp>
        <p:sp>
          <p:nvSpPr>
            <p:cNvPr id="571402" name="Text Box 10"/>
            <p:cNvSpPr txBox="1">
              <a:spLocks noChangeArrowheads="1"/>
            </p:cNvSpPr>
            <p:nvPr/>
          </p:nvSpPr>
          <p:spPr bwMode="auto">
            <a:xfrm>
              <a:off x="710" y="1080"/>
              <a:ext cx="284" cy="231"/>
            </a:xfrm>
            <a:prstGeom prst="rect">
              <a:avLst/>
            </a:prstGeom>
            <a:noFill/>
            <a:ln w="9525">
              <a:noFill/>
              <a:miter lim="800000"/>
              <a:headEnd/>
              <a:tailEnd/>
            </a:ln>
            <a:effectLst/>
          </p:spPr>
          <p:txBody>
            <a:bodyPr wrap="none">
              <a:spAutoFit/>
            </a:bodyPr>
            <a:lstStyle/>
            <a:p>
              <a:r>
                <a:rPr lang="en-US" sz="1800" dirty="0">
                  <a:solidFill>
                    <a:schemeClr val="tx1"/>
                  </a:solidFill>
                </a:rPr>
                <a:t>(1)</a:t>
              </a:r>
            </a:p>
          </p:txBody>
        </p:sp>
        <p:sp>
          <p:nvSpPr>
            <p:cNvPr id="571403" name="Text Box 11"/>
            <p:cNvSpPr txBox="1">
              <a:spLocks noChangeArrowheads="1"/>
            </p:cNvSpPr>
            <p:nvPr/>
          </p:nvSpPr>
          <p:spPr bwMode="auto">
            <a:xfrm>
              <a:off x="674" y="1944"/>
              <a:ext cx="284" cy="231"/>
            </a:xfrm>
            <a:prstGeom prst="rect">
              <a:avLst/>
            </a:prstGeom>
            <a:noFill/>
            <a:ln w="9525">
              <a:noFill/>
              <a:miter lim="800000"/>
              <a:headEnd/>
              <a:tailEnd/>
            </a:ln>
            <a:effectLst/>
          </p:spPr>
          <p:txBody>
            <a:bodyPr wrap="none">
              <a:spAutoFit/>
            </a:bodyPr>
            <a:lstStyle/>
            <a:p>
              <a:r>
                <a:rPr lang="en-US" sz="1800" dirty="0">
                  <a:solidFill>
                    <a:schemeClr val="tx1"/>
                  </a:solidFill>
                </a:rPr>
                <a:t>(5)</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1394">
                                            <p:txEl>
                                              <p:pRg st="0" end="0"/>
                                            </p:txEl>
                                          </p:spTgt>
                                        </p:tgtEl>
                                        <p:attrNameLst>
                                          <p:attrName>style.visibility</p:attrName>
                                        </p:attrNameLst>
                                      </p:cBhvr>
                                      <p:to>
                                        <p:strVal val="visible"/>
                                      </p:to>
                                    </p:set>
                                    <p:animEffect transition="in" filter="box(out)">
                                      <p:cBhvr>
                                        <p:cTn id="7" dur="500"/>
                                        <p:tgtEl>
                                          <p:spTgt spid="57139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4"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2418" name="Text Box 2"/>
          <p:cNvSpPr txBox="1">
            <a:spLocks noChangeArrowheads="1"/>
          </p:cNvSpPr>
          <p:nvPr/>
        </p:nvSpPr>
        <p:spPr bwMode="auto">
          <a:xfrm>
            <a:off x="819150" y="1155689"/>
            <a:ext cx="7489825" cy="701675"/>
          </a:xfrm>
          <a:prstGeom prst="rect">
            <a:avLst/>
          </a:prstGeom>
          <a:noFill/>
          <a:ln w="9525">
            <a:noFill/>
            <a:miter lim="800000"/>
            <a:headEnd/>
            <a:tailEnd/>
          </a:ln>
          <a:effectLst/>
        </p:spPr>
        <p:txBody>
          <a:bodyPr>
            <a:spAutoFit/>
          </a:bodyPr>
          <a:lstStyle/>
          <a:p>
            <a:pPr algn="just"/>
            <a:r>
              <a:rPr lang="en-US" sz="2000" b="1" dirty="0">
                <a:solidFill>
                  <a:schemeClr val="tx1"/>
                </a:solidFill>
              </a:rPr>
              <a:t>Example – </a:t>
            </a:r>
            <a:r>
              <a:rPr lang="en-US" sz="2000" dirty="0">
                <a:solidFill>
                  <a:schemeClr val="tx1"/>
                </a:solidFill>
              </a:rPr>
              <a:t>How many rulings must a grating have if it is barely to resolve the sodium doublets (5890.0 A, 5895.9 A) in the third order?</a:t>
            </a:r>
          </a:p>
        </p:txBody>
      </p:sp>
      <p:graphicFrame>
        <p:nvGraphicFramePr>
          <p:cNvPr id="572419" name="Object 3"/>
          <p:cNvGraphicFramePr>
            <a:graphicFrameLocks noChangeAspect="1"/>
          </p:cNvGraphicFramePr>
          <p:nvPr/>
        </p:nvGraphicFramePr>
        <p:xfrm>
          <a:off x="2128838" y="2603500"/>
          <a:ext cx="4608512" cy="679450"/>
        </p:xfrm>
        <a:graphic>
          <a:graphicData uri="http://schemas.openxmlformats.org/presentationml/2006/ole">
            <p:oleObj spid="_x0000_s572419" name="Equation" r:id="rId3" imgW="3187440" imgH="469800" progId="Equation.3">
              <p:embed/>
            </p:oleObj>
          </a:graphicData>
        </a:graphic>
      </p:graphicFrame>
      <p:graphicFrame>
        <p:nvGraphicFramePr>
          <p:cNvPr id="572420" name="Object 4"/>
          <p:cNvGraphicFramePr>
            <a:graphicFrameLocks noChangeAspect="1"/>
          </p:cNvGraphicFramePr>
          <p:nvPr/>
        </p:nvGraphicFramePr>
        <p:xfrm>
          <a:off x="2233613" y="4119563"/>
          <a:ext cx="2878137" cy="766762"/>
        </p:xfrm>
        <a:graphic>
          <a:graphicData uri="http://schemas.openxmlformats.org/presentationml/2006/ole">
            <p:oleObj spid="_x0000_s572420" name="Equation" r:id="rId4" imgW="1765080" imgH="469800" progId="Equation.3">
              <p:embed/>
            </p:oleObj>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3442" name="Text Box 2"/>
          <p:cNvSpPr txBox="1">
            <a:spLocks noChangeArrowheads="1"/>
          </p:cNvSpPr>
          <p:nvPr/>
        </p:nvSpPr>
        <p:spPr bwMode="auto">
          <a:xfrm>
            <a:off x="895350" y="506413"/>
            <a:ext cx="2555875" cy="457200"/>
          </a:xfrm>
          <a:prstGeom prst="rect">
            <a:avLst/>
          </a:prstGeom>
          <a:noFill/>
          <a:ln w="9525">
            <a:noFill/>
            <a:miter lim="800000"/>
            <a:headEnd/>
            <a:tailEnd/>
          </a:ln>
          <a:effectLst/>
        </p:spPr>
        <p:txBody>
          <a:bodyPr>
            <a:spAutoFit/>
          </a:bodyPr>
          <a:lstStyle/>
          <a:p>
            <a:pPr algn="just"/>
            <a:r>
              <a:rPr lang="en-US" b="1" u="sng"/>
              <a:t>X-ray diffraction</a:t>
            </a:r>
            <a:endParaRPr lang="en-US" u="sng"/>
          </a:p>
        </p:txBody>
      </p:sp>
      <p:sp>
        <p:nvSpPr>
          <p:cNvPr id="573443" name="Text Box 3"/>
          <p:cNvSpPr txBox="1">
            <a:spLocks noChangeArrowheads="1"/>
          </p:cNvSpPr>
          <p:nvPr/>
        </p:nvSpPr>
        <p:spPr bwMode="auto">
          <a:xfrm>
            <a:off x="898525" y="1136641"/>
            <a:ext cx="6988175" cy="1006475"/>
          </a:xfrm>
          <a:prstGeom prst="rect">
            <a:avLst/>
          </a:prstGeom>
          <a:noFill/>
          <a:ln w="9525">
            <a:noFill/>
            <a:miter lim="800000"/>
            <a:headEnd/>
            <a:tailEnd/>
          </a:ln>
          <a:effectLst/>
        </p:spPr>
        <p:txBody>
          <a:bodyPr>
            <a:spAutoFit/>
          </a:bodyPr>
          <a:lstStyle/>
          <a:p>
            <a:pPr algn="just"/>
            <a:r>
              <a:rPr lang="en-US" sz="2000" dirty="0">
                <a:solidFill>
                  <a:schemeClr val="tx1"/>
                </a:solidFill>
              </a:rPr>
              <a:t>X-rays are electromagnetic radiations having wavelengths of the order of  1 A.  These wavelengths are too short to be measured using standard optical diffraction gratings.  </a:t>
            </a:r>
          </a:p>
        </p:txBody>
      </p:sp>
      <p:grpSp>
        <p:nvGrpSpPr>
          <p:cNvPr id="573444" name="Group 4"/>
          <p:cNvGrpSpPr>
            <a:grpSpLocks/>
          </p:cNvGrpSpPr>
          <p:nvPr/>
        </p:nvGrpSpPr>
        <p:grpSpPr bwMode="auto">
          <a:xfrm>
            <a:off x="952500" y="2376488"/>
            <a:ext cx="7007225" cy="2505075"/>
            <a:chOff x="600" y="1497"/>
            <a:chExt cx="4414" cy="1578"/>
          </a:xfrm>
        </p:grpSpPr>
        <p:graphicFrame>
          <p:nvGraphicFramePr>
            <p:cNvPr id="573445" name="Object 5"/>
            <p:cNvGraphicFramePr>
              <a:graphicFrameLocks noChangeAspect="1"/>
            </p:cNvGraphicFramePr>
            <p:nvPr/>
          </p:nvGraphicFramePr>
          <p:xfrm>
            <a:off x="1192" y="2324"/>
            <a:ext cx="3293" cy="404"/>
          </p:xfrm>
          <a:graphic>
            <a:graphicData uri="http://schemas.openxmlformats.org/presentationml/2006/ole">
              <p:oleObj spid="_x0000_s573445" name="Equation" r:id="rId4" imgW="4140000" imgH="507960" progId="Equation.3">
                <p:embed/>
              </p:oleObj>
            </a:graphicData>
          </a:graphic>
        </p:graphicFrame>
        <p:sp>
          <p:nvSpPr>
            <p:cNvPr id="573446" name="Text Box 6"/>
            <p:cNvSpPr txBox="1">
              <a:spLocks noChangeArrowheads="1"/>
            </p:cNvSpPr>
            <p:nvPr/>
          </p:nvSpPr>
          <p:spPr bwMode="auto">
            <a:xfrm>
              <a:off x="602" y="2844"/>
              <a:ext cx="4204" cy="231"/>
            </a:xfrm>
            <a:prstGeom prst="rect">
              <a:avLst/>
            </a:prstGeom>
            <a:noFill/>
            <a:ln w="9525">
              <a:noFill/>
              <a:miter lim="800000"/>
              <a:headEnd/>
              <a:tailEnd/>
            </a:ln>
            <a:effectLst/>
          </p:spPr>
          <p:txBody>
            <a:bodyPr wrap="none">
              <a:spAutoFit/>
            </a:bodyPr>
            <a:lstStyle/>
            <a:p>
              <a:r>
                <a:rPr lang="en-US" sz="1800" dirty="0">
                  <a:solidFill>
                    <a:schemeClr val="tx1"/>
                  </a:solidFill>
                </a:rPr>
                <a:t>Such a small angle is too close to the central maximum to be observed.</a:t>
              </a:r>
            </a:p>
          </p:txBody>
        </p:sp>
        <p:sp>
          <p:nvSpPr>
            <p:cNvPr id="573447" name="Text Box 7"/>
            <p:cNvSpPr txBox="1">
              <a:spLocks noChangeArrowheads="1"/>
            </p:cNvSpPr>
            <p:nvPr/>
          </p:nvSpPr>
          <p:spPr bwMode="auto">
            <a:xfrm>
              <a:off x="600" y="1497"/>
              <a:ext cx="4414" cy="634"/>
            </a:xfrm>
            <a:prstGeom prst="rect">
              <a:avLst/>
            </a:prstGeom>
            <a:noFill/>
            <a:ln w="9525">
              <a:noFill/>
              <a:miter lim="800000"/>
              <a:headEnd/>
              <a:tailEnd/>
            </a:ln>
            <a:effectLst/>
          </p:spPr>
          <p:txBody>
            <a:bodyPr>
              <a:spAutoFit/>
            </a:bodyPr>
            <a:lstStyle/>
            <a:p>
              <a:pPr algn="just"/>
              <a:r>
                <a:rPr lang="en-US" sz="2000" dirty="0">
                  <a:solidFill>
                    <a:schemeClr val="tx1"/>
                  </a:solidFill>
                </a:rPr>
                <a:t>For example, if a diffraction grating of 5000 rulings/cm is illuminated with a beam of monochromatic x-rays having a wavelength of 1 A, the first maximum would occur at:</a:t>
              </a:r>
              <a:endParaRPr lang="en-US" sz="1800" dirty="0">
                <a:solidFill>
                  <a:schemeClr val="tx1"/>
                </a:solidFill>
              </a:endParaRPr>
            </a:p>
          </p:txBody>
        </p:sp>
      </p:grpSp>
      <p:sp>
        <p:nvSpPr>
          <p:cNvPr id="573448" name="Text Box 8"/>
          <p:cNvSpPr txBox="1">
            <a:spLocks noChangeArrowheads="1"/>
          </p:cNvSpPr>
          <p:nvPr/>
        </p:nvSpPr>
        <p:spPr bwMode="auto">
          <a:xfrm>
            <a:off x="952500" y="5157788"/>
            <a:ext cx="7140575" cy="1006475"/>
          </a:xfrm>
          <a:prstGeom prst="rect">
            <a:avLst/>
          </a:prstGeom>
          <a:noFill/>
          <a:ln w="9525">
            <a:noFill/>
            <a:miter lim="800000"/>
            <a:headEnd/>
            <a:tailEnd/>
          </a:ln>
          <a:effectLst/>
        </p:spPr>
        <p:txBody>
          <a:bodyPr>
            <a:spAutoFit/>
          </a:bodyPr>
          <a:lstStyle/>
          <a:p>
            <a:pPr algn="just"/>
            <a:r>
              <a:rPr lang="en-US" sz="2000" dirty="0">
                <a:solidFill>
                  <a:schemeClr val="tx1"/>
                </a:solidFill>
              </a:rPr>
              <a:t>For measuring the wavelengths of x-rays, gratings with slit separations of the order of 1A is required.  Such gratings cannot be constructed mechanically.</a:t>
            </a:r>
            <a:endParaRPr lang="en-US" sz="18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73443">
                                            <p:txEl>
                                              <p:pRg st="0" end="0"/>
                                            </p:txEl>
                                          </p:spTgt>
                                        </p:tgtEl>
                                        <p:attrNameLst>
                                          <p:attrName>style.visibility</p:attrName>
                                        </p:attrNameLst>
                                      </p:cBhvr>
                                      <p:to>
                                        <p:strVal val="visible"/>
                                      </p:to>
                                    </p:set>
                                    <p:animEffect transition="in" filter="box(out)">
                                      <p:cBhvr>
                                        <p:cTn id="7" dur="500"/>
                                        <p:tgtEl>
                                          <p:spTgt spid="57344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3444"/>
                                        </p:tgtEl>
                                        <p:attrNameLst>
                                          <p:attrName>style.visibility</p:attrName>
                                        </p:attrNameLst>
                                      </p:cBhvr>
                                      <p:to>
                                        <p:strVal val="visible"/>
                                      </p:to>
                                    </p:set>
                                    <p:animEffect transition="in" filter="box(out)">
                                      <p:cBhvr>
                                        <p:cTn id="12" dur="500"/>
                                        <p:tgtEl>
                                          <p:spTgt spid="573444"/>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73448">
                                            <p:txEl>
                                              <p:pRg st="0" end="0"/>
                                            </p:txEl>
                                          </p:spTgt>
                                        </p:tgtEl>
                                        <p:attrNameLst>
                                          <p:attrName>style.visibility</p:attrName>
                                        </p:attrNameLst>
                                      </p:cBhvr>
                                      <p:to>
                                        <p:strVal val="visible"/>
                                      </p:to>
                                    </p:set>
                                    <p:animEffect transition="in" filter="box(out)">
                                      <p:cBhvr>
                                        <p:cTn id="17" dur="500"/>
                                        <p:tgtEl>
                                          <p:spTgt spid="573448">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3" grpId="0" build="p" autoUpdateAnimBg="0"/>
      <p:bldP spid="573448"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4466" name="Text Box 2"/>
          <p:cNvSpPr txBox="1">
            <a:spLocks noChangeArrowheads="1"/>
          </p:cNvSpPr>
          <p:nvPr/>
        </p:nvSpPr>
        <p:spPr bwMode="auto">
          <a:xfrm>
            <a:off x="685800" y="228600"/>
            <a:ext cx="4479925" cy="457200"/>
          </a:xfrm>
          <a:prstGeom prst="rect">
            <a:avLst/>
          </a:prstGeom>
          <a:noFill/>
          <a:ln w="9525">
            <a:noFill/>
            <a:miter lim="800000"/>
            <a:headEnd/>
            <a:tailEnd/>
          </a:ln>
          <a:effectLst/>
        </p:spPr>
        <p:txBody>
          <a:bodyPr>
            <a:spAutoFit/>
          </a:bodyPr>
          <a:lstStyle/>
          <a:p>
            <a:pPr algn="just"/>
            <a:r>
              <a:rPr lang="en-US" b="1" u="sng"/>
              <a:t>Diffraction of x-rays by crystals</a:t>
            </a:r>
            <a:endParaRPr lang="en-US" u="sng"/>
          </a:p>
        </p:txBody>
      </p:sp>
      <p:grpSp>
        <p:nvGrpSpPr>
          <p:cNvPr id="574467" name="Group 3"/>
          <p:cNvGrpSpPr>
            <a:grpSpLocks/>
          </p:cNvGrpSpPr>
          <p:nvPr/>
        </p:nvGrpSpPr>
        <p:grpSpPr bwMode="auto">
          <a:xfrm>
            <a:off x="688975" y="666750"/>
            <a:ext cx="7986713" cy="3140075"/>
            <a:chOff x="434" y="420"/>
            <a:chExt cx="5031" cy="1978"/>
          </a:xfrm>
        </p:grpSpPr>
        <p:pic>
          <p:nvPicPr>
            <p:cNvPr id="574468" name="Picture 4" descr="SE38_24"/>
            <p:cNvPicPr>
              <a:picLocks noChangeAspect="1" noChangeArrowheads="1"/>
            </p:cNvPicPr>
            <p:nvPr/>
          </p:nvPicPr>
          <p:blipFill>
            <a:blip r:embed="rId3"/>
            <a:srcRect l="18988" t="12009" r="18988" b="7187"/>
            <a:stretch>
              <a:fillRect/>
            </a:stretch>
          </p:blipFill>
          <p:spPr bwMode="auto">
            <a:xfrm>
              <a:off x="3440" y="420"/>
              <a:ext cx="2025" cy="1978"/>
            </a:xfrm>
            <a:prstGeom prst="rect">
              <a:avLst/>
            </a:prstGeom>
            <a:noFill/>
          </p:spPr>
        </p:pic>
        <p:sp>
          <p:nvSpPr>
            <p:cNvPr id="574469" name="Text Box 5"/>
            <p:cNvSpPr txBox="1">
              <a:spLocks noChangeArrowheads="1"/>
            </p:cNvSpPr>
            <p:nvPr/>
          </p:nvSpPr>
          <p:spPr bwMode="auto">
            <a:xfrm>
              <a:off x="434" y="477"/>
              <a:ext cx="2902" cy="1594"/>
            </a:xfrm>
            <a:prstGeom prst="rect">
              <a:avLst/>
            </a:prstGeom>
            <a:noFill/>
            <a:ln w="9525">
              <a:noFill/>
              <a:miter lim="800000"/>
              <a:headEnd/>
              <a:tailEnd/>
            </a:ln>
            <a:effectLst/>
          </p:spPr>
          <p:txBody>
            <a:bodyPr>
              <a:spAutoFit/>
            </a:bodyPr>
            <a:lstStyle/>
            <a:p>
              <a:pPr algn="just"/>
              <a:r>
                <a:rPr lang="en-US" sz="2000" dirty="0">
                  <a:solidFill>
                    <a:schemeClr val="tx1"/>
                  </a:solidFill>
                </a:rPr>
                <a:t>Atoms in a crystal have very regular arrangements and the atomic spacing is of the order of 1 A.  The figure on the right shows the arrangement of atoms in a </a:t>
              </a:r>
              <a:r>
                <a:rPr lang="en-US" sz="2000" dirty="0" err="1">
                  <a:solidFill>
                    <a:schemeClr val="tx1"/>
                  </a:solidFill>
                </a:rPr>
                <a:t>NaCl</a:t>
              </a:r>
              <a:r>
                <a:rPr lang="en-US" sz="2000" dirty="0">
                  <a:solidFill>
                    <a:schemeClr val="tx1"/>
                  </a:solidFill>
                </a:rPr>
                <a:t> crystal. The length of the cube edge </a:t>
              </a:r>
              <a:r>
                <a:rPr lang="en-US" sz="2000" i="1" dirty="0">
                  <a:solidFill>
                    <a:schemeClr val="tx1"/>
                  </a:solidFill>
                </a:rPr>
                <a:t>a</a:t>
              </a:r>
              <a:r>
                <a:rPr lang="en-US" sz="2000" dirty="0">
                  <a:solidFill>
                    <a:schemeClr val="tx1"/>
                  </a:solidFill>
                </a:rPr>
                <a:t> = 0.562737 nm.  The blue spheres represent </a:t>
              </a:r>
              <a:r>
                <a:rPr lang="en-US" sz="2000" dirty="0" err="1">
                  <a:solidFill>
                    <a:schemeClr val="tx1"/>
                  </a:solidFill>
                </a:rPr>
                <a:t>Cl</a:t>
              </a:r>
              <a:r>
                <a:rPr lang="en-US" sz="2000" baseline="30000" dirty="0">
                  <a:solidFill>
                    <a:schemeClr val="tx1"/>
                  </a:solidFill>
                </a:rPr>
                <a:t>¯</a:t>
              </a:r>
              <a:r>
                <a:rPr lang="en-US" sz="2000" dirty="0">
                  <a:solidFill>
                    <a:schemeClr val="tx1"/>
                  </a:solidFill>
                </a:rPr>
                <a:t> ions and the red spheres represent Na</a:t>
              </a:r>
              <a:r>
                <a:rPr lang="en-US" sz="2000" baseline="30000" dirty="0">
                  <a:solidFill>
                    <a:schemeClr val="tx1"/>
                  </a:solidFill>
                </a:rPr>
                <a:t>+</a:t>
              </a:r>
              <a:r>
                <a:rPr lang="en-US" sz="2000" dirty="0">
                  <a:solidFill>
                    <a:schemeClr val="tx1"/>
                  </a:solidFill>
                </a:rPr>
                <a:t> ions.</a:t>
              </a:r>
            </a:p>
          </p:txBody>
        </p:sp>
      </p:grpSp>
      <p:grpSp>
        <p:nvGrpSpPr>
          <p:cNvPr id="574470" name="Group 6"/>
          <p:cNvGrpSpPr>
            <a:grpSpLocks/>
          </p:cNvGrpSpPr>
          <p:nvPr/>
        </p:nvGrpSpPr>
        <p:grpSpPr bwMode="auto">
          <a:xfrm>
            <a:off x="746125" y="3348038"/>
            <a:ext cx="7913688" cy="3140075"/>
            <a:chOff x="470" y="2109"/>
            <a:chExt cx="4985" cy="1978"/>
          </a:xfrm>
        </p:grpSpPr>
        <p:sp>
          <p:nvSpPr>
            <p:cNvPr id="574471" name="Text Box 7"/>
            <p:cNvSpPr txBox="1">
              <a:spLocks noChangeArrowheads="1"/>
            </p:cNvSpPr>
            <p:nvPr/>
          </p:nvSpPr>
          <p:spPr bwMode="auto">
            <a:xfrm>
              <a:off x="470" y="2109"/>
              <a:ext cx="2830" cy="1978"/>
            </a:xfrm>
            <a:prstGeom prst="rect">
              <a:avLst/>
            </a:prstGeom>
            <a:noFill/>
            <a:ln w="9525">
              <a:noFill/>
              <a:miter lim="800000"/>
              <a:headEnd/>
              <a:tailEnd/>
            </a:ln>
            <a:effectLst/>
          </p:spPr>
          <p:txBody>
            <a:bodyPr>
              <a:spAutoFit/>
            </a:bodyPr>
            <a:lstStyle/>
            <a:p>
              <a:pPr algn="just"/>
              <a:r>
                <a:rPr lang="en-US" sz="2000" dirty="0">
                  <a:solidFill>
                    <a:schemeClr val="tx1"/>
                  </a:solidFill>
                </a:rPr>
                <a:t>In 1913, a German scientist Max von Laue suggested that the regular arrays of atoms in a crystal could act as a 3-D diffraction grating for x-rays.  Subsequently, experiments confirmed this prediction.  The schematic diagram on the right shows the experimental arrangement of Laue’s technique.  The array of the spots formed on the film is called a Laue pattern.</a:t>
              </a:r>
            </a:p>
          </p:txBody>
        </p:sp>
        <p:pic>
          <p:nvPicPr>
            <p:cNvPr id="574472" name="Picture 8" descr="SE38_23"/>
            <p:cNvPicPr>
              <a:picLocks noChangeAspect="1" noChangeArrowheads="1"/>
            </p:cNvPicPr>
            <p:nvPr/>
          </p:nvPicPr>
          <p:blipFill>
            <a:blip r:embed="rId4"/>
            <a:srcRect l="16174" t="16875" r="16176" b="15625"/>
            <a:stretch>
              <a:fillRect/>
            </a:stretch>
          </p:blipFill>
          <p:spPr bwMode="auto">
            <a:xfrm>
              <a:off x="3440" y="2464"/>
              <a:ext cx="2015" cy="1508"/>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74467"/>
                                        </p:tgtEl>
                                        <p:attrNameLst>
                                          <p:attrName>style.visibility</p:attrName>
                                        </p:attrNameLst>
                                      </p:cBhvr>
                                      <p:to>
                                        <p:strVal val="visible"/>
                                      </p:to>
                                    </p:set>
                                    <p:animEffect transition="in" filter="box(out)">
                                      <p:cBhvr>
                                        <p:cTn id="7" dur="500"/>
                                        <p:tgtEl>
                                          <p:spTgt spid="57446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4470"/>
                                        </p:tgtEl>
                                        <p:attrNameLst>
                                          <p:attrName>style.visibility</p:attrName>
                                        </p:attrNameLst>
                                      </p:cBhvr>
                                      <p:to>
                                        <p:strVal val="visible"/>
                                      </p:to>
                                    </p:set>
                                    <p:animEffect transition="in" filter="box(out)">
                                      <p:cBhvr>
                                        <p:cTn id="12" dur="500"/>
                                        <p:tgtEl>
                                          <p:spTgt spid="574470"/>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5490" name="Text Box 2"/>
          <p:cNvSpPr txBox="1">
            <a:spLocks noChangeArrowheads="1"/>
          </p:cNvSpPr>
          <p:nvPr/>
        </p:nvSpPr>
        <p:spPr bwMode="auto">
          <a:xfrm>
            <a:off x="742950" y="247650"/>
            <a:ext cx="1736725" cy="457200"/>
          </a:xfrm>
          <a:prstGeom prst="rect">
            <a:avLst/>
          </a:prstGeom>
          <a:noFill/>
          <a:ln w="9525">
            <a:noFill/>
            <a:miter lim="800000"/>
            <a:headEnd/>
            <a:tailEnd/>
          </a:ln>
          <a:effectLst/>
        </p:spPr>
        <p:txBody>
          <a:bodyPr>
            <a:spAutoFit/>
          </a:bodyPr>
          <a:lstStyle/>
          <a:p>
            <a:pPr algn="just"/>
            <a:r>
              <a:rPr lang="en-US" b="1" u="sng"/>
              <a:t>Bragg’s law</a:t>
            </a:r>
            <a:endParaRPr lang="en-US" u="sng"/>
          </a:p>
        </p:txBody>
      </p:sp>
      <p:sp>
        <p:nvSpPr>
          <p:cNvPr id="575491" name="Text Box 3"/>
          <p:cNvSpPr txBox="1">
            <a:spLocks noChangeArrowheads="1"/>
          </p:cNvSpPr>
          <p:nvPr/>
        </p:nvSpPr>
        <p:spPr bwMode="auto">
          <a:xfrm>
            <a:off x="898525" y="1004888"/>
            <a:ext cx="184150" cy="396875"/>
          </a:xfrm>
          <a:prstGeom prst="rect">
            <a:avLst/>
          </a:prstGeom>
          <a:noFill/>
          <a:ln w="9525">
            <a:noFill/>
            <a:miter lim="800000"/>
            <a:headEnd/>
            <a:tailEnd/>
          </a:ln>
          <a:effectLst/>
        </p:spPr>
        <p:txBody>
          <a:bodyPr wrap="none">
            <a:spAutoFit/>
          </a:bodyPr>
          <a:lstStyle/>
          <a:p>
            <a:endParaRPr lang="en-US" sz="2000"/>
          </a:p>
        </p:txBody>
      </p:sp>
      <p:grpSp>
        <p:nvGrpSpPr>
          <p:cNvPr id="575492" name="Group 4"/>
          <p:cNvGrpSpPr>
            <a:grpSpLocks/>
          </p:cNvGrpSpPr>
          <p:nvPr/>
        </p:nvGrpSpPr>
        <p:grpSpPr bwMode="auto">
          <a:xfrm>
            <a:off x="746125" y="836609"/>
            <a:ext cx="7510463" cy="2092325"/>
            <a:chOff x="470" y="441"/>
            <a:chExt cx="4731" cy="1318"/>
          </a:xfrm>
        </p:grpSpPr>
        <p:sp>
          <p:nvSpPr>
            <p:cNvPr id="575493" name="Text Box 5"/>
            <p:cNvSpPr txBox="1">
              <a:spLocks noChangeArrowheads="1"/>
            </p:cNvSpPr>
            <p:nvPr/>
          </p:nvSpPr>
          <p:spPr bwMode="auto">
            <a:xfrm>
              <a:off x="470" y="441"/>
              <a:ext cx="4731" cy="1018"/>
            </a:xfrm>
            <a:prstGeom prst="rect">
              <a:avLst/>
            </a:prstGeom>
            <a:noFill/>
            <a:ln w="9525">
              <a:noFill/>
              <a:miter lim="800000"/>
              <a:headEnd/>
              <a:tailEnd/>
            </a:ln>
            <a:effectLst/>
          </p:spPr>
          <p:txBody>
            <a:bodyPr>
              <a:spAutoFit/>
            </a:bodyPr>
            <a:lstStyle/>
            <a:p>
              <a:pPr algn="just"/>
              <a:r>
                <a:rPr lang="en-US" sz="2000" dirty="0">
                  <a:solidFill>
                    <a:schemeClr val="tx1"/>
                  </a:solidFill>
                </a:rPr>
                <a:t>X-ray diffraction can be used to study the </a:t>
              </a:r>
              <a:r>
                <a:rPr lang="en-US" sz="2000" dirty="0" err="1">
                  <a:solidFill>
                    <a:schemeClr val="tx1"/>
                  </a:solidFill>
                </a:rPr>
                <a:t>interplanar</a:t>
              </a:r>
              <a:r>
                <a:rPr lang="en-US" sz="2000" dirty="0">
                  <a:solidFill>
                    <a:schemeClr val="tx1"/>
                  </a:solidFill>
                </a:rPr>
                <a:t> spacing of crystals.  The following equation, giving the relation between the </a:t>
              </a:r>
              <a:r>
                <a:rPr lang="en-US" sz="2000" dirty="0" err="1">
                  <a:solidFill>
                    <a:schemeClr val="tx1"/>
                  </a:solidFill>
                </a:rPr>
                <a:t>interplanar</a:t>
              </a:r>
              <a:r>
                <a:rPr lang="en-US" sz="2000" dirty="0">
                  <a:solidFill>
                    <a:schemeClr val="tx1"/>
                  </a:solidFill>
                </a:rPr>
                <a:t> spacing </a:t>
              </a:r>
              <a:r>
                <a:rPr lang="en-US" sz="2000" i="1" dirty="0">
                  <a:solidFill>
                    <a:schemeClr val="tx1"/>
                  </a:solidFill>
                </a:rPr>
                <a:t>d</a:t>
              </a:r>
              <a:r>
                <a:rPr lang="en-US" sz="2000" dirty="0">
                  <a:solidFill>
                    <a:schemeClr val="tx1"/>
                  </a:solidFill>
                </a:rPr>
                <a:t>, the angle of x-ray incidence  and the wavelength  of the x-rays for constructive interference, was derived by W. L. Bragg:</a:t>
              </a:r>
            </a:p>
          </p:txBody>
        </p:sp>
        <p:graphicFrame>
          <p:nvGraphicFramePr>
            <p:cNvPr id="575494" name="Object 6"/>
            <p:cNvGraphicFramePr>
              <a:graphicFrameLocks noChangeAspect="1"/>
            </p:cNvGraphicFramePr>
            <p:nvPr/>
          </p:nvGraphicFramePr>
          <p:xfrm>
            <a:off x="1597" y="1477"/>
            <a:ext cx="1411" cy="270"/>
          </p:xfrm>
          <a:graphic>
            <a:graphicData uri="http://schemas.openxmlformats.org/presentationml/2006/ole">
              <p:oleObj spid="_x0000_s575494" name="Equation" r:id="rId4" imgW="1130040" imgH="215640" progId="Equation.3">
                <p:embed/>
              </p:oleObj>
            </a:graphicData>
          </a:graphic>
        </p:graphicFrame>
        <p:sp>
          <p:nvSpPr>
            <p:cNvPr id="575495" name="Text Box 7"/>
            <p:cNvSpPr txBox="1">
              <a:spLocks noChangeArrowheads="1"/>
            </p:cNvSpPr>
            <p:nvPr/>
          </p:nvSpPr>
          <p:spPr bwMode="auto">
            <a:xfrm>
              <a:off x="3230" y="1509"/>
              <a:ext cx="1162" cy="250"/>
            </a:xfrm>
            <a:prstGeom prst="rect">
              <a:avLst/>
            </a:prstGeom>
            <a:noFill/>
            <a:ln w="9525">
              <a:noFill/>
              <a:miter lim="800000"/>
              <a:headEnd/>
              <a:tailEnd/>
            </a:ln>
            <a:effectLst/>
          </p:spPr>
          <p:txBody>
            <a:bodyPr wrap="none">
              <a:spAutoFit/>
            </a:bodyPr>
            <a:lstStyle/>
            <a:p>
              <a:r>
                <a:rPr lang="en-US" sz="2000" i="1" dirty="0">
                  <a:solidFill>
                    <a:schemeClr val="tx1"/>
                  </a:solidFill>
                </a:rPr>
                <a:t>m</a:t>
              </a:r>
              <a:r>
                <a:rPr lang="en-US" sz="2000" dirty="0">
                  <a:solidFill>
                    <a:schemeClr val="tx1"/>
                  </a:solidFill>
                </a:rPr>
                <a:t> = 1, 2, 3, . . . .</a:t>
              </a:r>
            </a:p>
          </p:txBody>
        </p:sp>
      </p:grpSp>
      <p:grpSp>
        <p:nvGrpSpPr>
          <p:cNvPr id="575496" name="Group 8"/>
          <p:cNvGrpSpPr>
            <a:grpSpLocks/>
          </p:cNvGrpSpPr>
          <p:nvPr/>
        </p:nvGrpSpPr>
        <p:grpSpPr bwMode="auto">
          <a:xfrm>
            <a:off x="841375" y="3081338"/>
            <a:ext cx="7467600" cy="3500437"/>
            <a:chOff x="530" y="1941"/>
            <a:chExt cx="4704" cy="2205"/>
          </a:xfrm>
        </p:grpSpPr>
        <p:sp>
          <p:nvSpPr>
            <p:cNvPr id="575497" name="Text Box 9"/>
            <p:cNvSpPr txBox="1">
              <a:spLocks noChangeArrowheads="1"/>
            </p:cNvSpPr>
            <p:nvPr/>
          </p:nvSpPr>
          <p:spPr bwMode="auto">
            <a:xfrm>
              <a:off x="530" y="1941"/>
              <a:ext cx="4703" cy="634"/>
            </a:xfrm>
            <a:prstGeom prst="rect">
              <a:avLst/>
            </a:prstGeom>
            <a:noFill/>
            <a:ln w="9525">
              <a:noFill/>
              <a:miter lim="800000"/>
              <a:headEnd/>
              <a:tailEnd/>
            </a:ln>
            <a:effectLst/>
          </p:spPr>
          <p:txBody>
            <a:bodyPr>
              <a:spAutoFit/>
            </a:bodyPr>
            <a:lstStyle/>
            <a:p>
              <a:pPr algn="just"/>
              <a:r>
                <a:rPr lang="en-US" sz="2000" dirty="0">
                  <a:solidFill>
                    <a:schemeClr val="tx1"/>
                  </a:solidFill>
                </a:rPr>
                <a:t>The principle on which the Bragg’s law is based can be seen from the diagram below.  The beam reflected from the lower plane travels farther than that reflected from the upper plane by 2</a:t>
              </a:r>
              <a:r>
                <a:rPr lang="en-US" sz="2000" i="1" dirty="0">
                  <a:solidFill>
                    <a:schemeClr val="tx1"/>
                  </a:solidFill>
                </a:rPr>
                <a:t>d</a:t>
              </a:r>
              <a:r>
                <a:rPr lang="en-US" sz="2000" dirty="0">
                  <a:solidFill>
                    <a:schemeClr val="tx1"/>
                  </a:solidFill>
                </a:rPr>
                <a:t> sin .</a:t>
              </a:r>
            </a:p>
          </p:txBody>
        </p:sp>
        <p:grpSp>
          <p:nvGrpSpPr>
            <p:cNvPr id="575498" name="Group 10"/>
            <p:cNvGrpSpPr>
              <a:grpSpLocks/>
            </p:cNvGrpSpPr>
            <p:nvPr/>
          </p:nvGrpSpPr>
          <p:grpSpPr bwMode="auto">
            <a:xfrm>
              <a:off x="1200" y="2640"/>
              <a:ext cx="4034" cy="1506"/>
              <a:chOff x="1344" y="2568"/>
              <a:chExt cx="4034" cy="1506"/>
            </a:xfrm>
          </p:grpSpPr>
          <p:sp>
            <p:nvSpPr>
              <p:cNvPr id="575499" name="Line 11"/>
              <p:cNvSpPr>
                <a:spLocks noChangeShapeType="1"/>
              </p:cNvSpPr>
              <p:nvPr/>
            </p:nvSpPr>
            <p:spPr bwMode="auto">
              <a:xfrm>
                <a:off x="1344" y="3312"/>
                <a:ext cx="3048" cy="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75500" name="Line 12"/>
              <p:cNvSpPr>
                <a:spLocks noChangeShapeType="1"/>
              </p:cNvSpPr>
              <p:nvPr/>
            </p:nvSpPr>
            <p:spPr bwMode="auto">
              <a:xfrm>
                <a:off x="1362" y="3702"/>
                <a:ext cx="3048" cy="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75501" name="Oval 13"/>
              <p:cNvSpPr>
                <a:spLocks noChangeArrowheads="1"/>
              </p:cNvSpPr>
              <p:nvPr/>
            </p:nvSpPr>
            <p:spPr bwMode="auto">
              <a:xfrm>
                <a:off x="3648"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2" name="Oval 14"/>
              <p:cNvSpPr>
                <a:spLocks noChangeArrowheads="1"/>
              </p:cNvSpPr>
              <p:nvPr/>
            </p:nvSpPr>
            <p:spPr bwMode="auto">
              <a:xfrm>
                <a:off x="1584"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3" name="Oval 15"/>
              <p:cNvSpPr>
                <a:spLocks noChangeArrowheads="1"/>
              </p:cNvSpPr>
              <p:nvPr/>
            </p:nvSpPr>
            <p:spPr bwMode="auto">
              <a:xfrm>
                <a:off x="2832"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4" name="Oval 16"/>
              <p:cNvSpPr>
                <a:spLocks noChangeArrowheads="1"/>
              </p:cNvSpPr>
              <p:nvPr/>
            </p:nvSpPr>
            <p:spPr bwMode="auto">
              <a:xfrm>
                <a:off x="3216"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5" name="Oval 17"/>
              <p:cNvSpPr>
                <a:spLocks noChangeArrowheads="1"/>
              </p:cNvSpPr>
              <p:nvPr/>
            </p:nvSpPr>
            <p:spPr bwMode="auto">
              <a:xfrm>
                <a:off x="2448"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6" name="Oval 18"/>
              <p:cNvSpPr>
                <a:spLocks noChangeArrowheads="1"/>
              </p:cNvSpPr>
              <p:nvPr/>
            </p:nvSpPr>
            <p:spPr bwMode="auto">
              <a:xfrm>
                <a:off x="2016"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7" name="Oval 19"/>
              <p:cNvSpPr>
                <a:spLocks noChangeArrowheads="1"/>
              </p:cNvSpPr>
              <p:nvPr/>
            </p:nvSpPr>
            <p:spPr bwMode="auto">
              <a:xfrm>
                <a:off x="4080" y="326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8" name="Oval 20"/>
              <p:cNvSpPr>
                <a:spLocks noChangeArrowheads="1"/>
              </p:cNvSpPr>
              <p:nvPr/>
            </p:nvSpPr>
            <p:spPr bwMode="auto">
              <a:xfrm>
                <a:off x="1584" y="3648"/>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09" name="Oval 21"/>
              <p:cNvSpPr>
                <a:spLocks noChangeArrowheads="1"/>
              </p:cNvSpPr>
              <p:nvPr/>
            </p:nvSpPr>
            <p:spPr bwMode="auto">
              <a:xfrm>
                <a:off x="2010" y="3660"/>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0" name="Oval 22"/>
              <p:cNvSpPr>
                <a:spLocks noChangeArrowheads="1"/>
              </p:cNvSpPr>
              <p:nvPr/>
            </p:nvSpPr>
            <p:spPr bwMode="auto">
              <a:xfrm>
                <a:off x="2448" y="3660"/>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1" name="Oval 23"/>
              <p:cNvSpPr>
                <a:spLocks noChangeArrowheads="1"/>
              </p:cNvSpPr>
              <p:nvPr/>
            </p:nvSpPr>
            <p:spPr bwMode="auto">
              <a:xfrm>
                <a:off x="4080" y="3654"/>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2" name="Oval 24"/>
              <p:cNvSpPr>
                <a:spLocks noChangeArrowheads="1"/>
              </p:cNvSpPr>
              <p:nvPr/>
            </p:nvSpPr>
            <p:spPr bwMode="auto">
              <a:xfrm>
                <a:off x="3648" y="3660"/>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3" name="Oval 25"/>
              <p:cNvSpPr>
                <a:spLocks noChangeArrowheads="1"/>
              </p:cNvSpPr>
              <p:nvPr/>
            </p:nvSpPr>
            <p:spPr bwMode="auto">
              <a:xfrm>
                <a:off x="3222" y="3666"/>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4" name="Oval 26"/>
              <p:cNvSpPr>
                <a:spLocks noChangeArrowheads="1"/>
              </p:cNvSpPr>
              <p:nvPr/>
            </p:nvSpPr>
            <p:spPr bwMode="auto">
              <a:xfrm>
                <a:off x="2832" y="3678"/>
                <a:ext cx="96" cy="96"/>
              </a:xfrm>
              <a:prstGeom prst="ellipse">
                <a:avLst/>
              </a:prstGeom>
              <a:solidFill>
                <a:schemeClr val="hlink"/>
              </a:solidFill>
              <a:ln w="19050">
                <a:solidFill>
                  <a:schemeClr val="hlink"/>
                </a:solidFill>
                <a:round/>
                <a:headEnd/>
                <a:tailEnd/>
              </a:ln>
              <a:effectLst/>
            </p:spPr>
            <p:txBody>
              <a:bodyPr wrap="none" anchor="ctr"/>
              <a:lstStyle/>
              <a:p>
                <a:endParaRPr lang="en-US"/>
              </a:p>
            </p:txBody>
          </p:sp>
          <p:sp>
            <p:nvSpPr>
              <p:cNvPr id="575515" name="Line 27"/>
              <p:cNvSpPr>
                <a:spLocks noChangeShapeType="1"/>
              </p:cNvSpPr>
              <p:nvPr/>
            </p:nvSpPr>
            <p:spPr bwMode="auto">
              <a:xfrm>
                <a:off x="2259" y="3033"/>
                <a:ext cx="624" cy="720"/>
              </a:xfrm>
              <a:prstGeom prst="line">
                <a:avLst/>
              </a:prstGeom>
              <a:noFill/>
              <a:ln w="28575">
                <a:solidFill>
                  <a:srgbClr val="FFA96F"/>
                </a:solidFill>
                <a:round/>
                <a:headEnd/>
                <a:tailEnd/>
              </a:ln>
              <a:effectLst/>
            </p:spPr>
            <p:txBody>
              <a:bodyPr/>
              <a:lstStyle/>
              <a:p>
                <a:endParaRPr lang="en-US"/>
              </a:p>
            </p:txBody>
          </p:sp>
          <p:sp>
            <p:nvSpPr>
              <p:cNvPr id="575516" name="Line 28"/>
              <p:cNvSpPr>
                <a:spLocks noChangeShapeType="1"/>
              </p:cNvSpPr>
              <p:nvPr/>
            </p:nvSpPr>
            <p:spPr bwMode="auto">
              <a:xfrm flipV="1">
                <a:off x="3408" y="2688"/>
                <a:ext cx="384" cy="432"/>
              </a:xfrm>
              <a:prstGeom prst="line">
                <a:avLst/>
              </a:prstGeom>
              <a:noFill/>
              <a:ln w="28575">
                <a:solidFill>
                  <a:srgbClr val="FFA96F"/>
                </a:solidFill>
                <a:round/>
                <a:headEnd/>
                <a:tailEnd/>
              </a:ln>
              <a:effectLst/>
            </p:spPr>
            <p:txBody>
              <a:bodyPr/>
              <a:lstStyle/>
              <a:p>
                <a:endParaRPr lang="en-US"/>
              </a:p>
            </p:txBody>
          </p:sp>
          <p:sp>
            <p:nvSpPr>
              <p:cNvPr id="575517" name="Line 29"/>
              <p:cNvSpPr>
                <a:spLocks noChangeShapeType="1"/>
              </p:cNvSpPr>
              <p:nvPr/>
            </p:nvSpPr>
            <p:spPr bwMode="auto">
              <a:xfrm>
                <a:off x="1968" y="2688"/>
                <a:ext cx="336" cy="384"/>
              </a:xfrm>
              <a:prstGeom prst="line">
                <a:avLst/>
              </a:prstGeom>
              <a:noFill/>
              <a:ln w="28575">
                <a:solidFill>
                  <a:srgbClr val="FFA96F"/>
                </a:solidFill>
                <a:round/>
                <a:headEnd/>
                <a:tailEnd type="triangle" w="med" len="med"/>
              </a:ln>
              <a:effectLst/>
            </p:spPr>
            <p:txBody>
              <a:bodyPr/>
              <a:lstStyle/>
              <a:p>
                <a:endParaRPr lang="en-US"/>
              </a:p>
            </p:txBody>
          </p:sp>
          <p:sp>
            <p:nvSpPr>
              <p:cNvPr id="575518" name="Line 30"/>
              <p:cNvSpPr>
                <a:spLocks noChangeShapeType="1"/>
              </p:cNvSpPr>
              <p:nvPr/>
            </p:nvSpPr>
            <p:spPr bwMode="auto">
              <a:xfrm flipV="1">
                <a:off x="2880" y="3072"/>
                <a:ext cx="576" cy="672"/>
              </a:xfrm>
              <a:prstGeom prst="line">
                <a:avLst/>
              </a:prstGeom>
              <a:noFill/>
              <a:ln w="28575">
                <a:solidFill>
                  <a:srgbClr val="FFA96F"/>
                </a:solidFill>
                <a:round/>
                <a:headEnd/>
                <a:tailEnd type="triangle" w="med" len="med"/>
              </a:ln>
              <a:effectLst/>
            </p:spPr>
            <p:txBody>
              <a:bodyPr/>
              <a:lstStyle/>
              <a:p>
                <a:endParaRPr lang="en-US"/>
              </a:p>
            </p:txBody>
          </p:sp>
          <p:sp>
            <p:nvSpPr>
              <p:cNvPr id="575519" name="Line 31"/>
              <p:cNvSpPr>
                <a:spLocks noChangeShapeType="1"/>
              </p:cNvSpPr>
              <p:nvPr/>
            </p:nvSpPr>
            <p:spPr bwMode="auto">
              <a:xfrm>
                <a:off x="2496" y="2832"/>
                <a:ext cx="384" cy="480"/>
              </a:xfrm>
              <a:prstGeom prst="line">
                <a:avLst/>
              </a:prstGeom>
              <a:noFill/>
              <a:ln w="28575">
                <a:solidFill>
                  <a:srgbClr val="FFA96F"/>
                </a:solidFill>
                <a:round/>
                <a:headEnd/>
                <a:tailEnd/>
              </a:ln>
              <a:effectLst/>
            </p:spPr>
            <p:txBody>
              <a:bodyPr/>
              <a:lstStyle/>
              <a:p>
                <a:endParaRPr lang="en-US"/>
              </a:p>
            </p:txBody>
          </p:sp>
          <p:sp>
            <p:nvSpPr>
              <p:cNvPr id="575520" name="Line 32"/>
              <p:cNvSpPr>
                <a:spLocks noChangeShapeType="1"/>
              </p:cNvSpPr>
              <p:nvPr/>
            </p:nvSpPr>
            <p:spPr bwMode="auto">
              <a:xfrm flipV="1">
                <a:off x="3168" y="2568"/>
                <a:ext cx="324" cy="408"/>
              </a:xfrm>
              <a:prstGeom prst="line">
                <a:avLst/>
              </a:prstGeom>
              <a:noFill/>
              <a:ln w="28575">
                <a:solidFill>
                  <a:srgbClr val="FFA96F"/>
                </a:solidFill>
                <a:round/>
                <a:headEnd/>
                <a:tailEnd/>
              </a:ln>
              <a:effectLst/>
            </p:spPr>
            <p:txBody>
              <a:bodyPr/>
              <a:lstStyle/>
              <a:p>
                <a:endParaRPr lang="en-US"/>
              </a:p>
            </p:txBody>
          </p:sp>
          <p:sp>
            <p:nvSpPr>
              <p:cNvPr id="575521" name="Line 33"/>
              <p:cNvSpPr>
                <a:spLocks noChangeShapeType="1"/>
              </p:cNvSpPr>
              <p:nvPr/>
            </p:nvSpPr>
            <p:spPr bwMode="auto">
              <a:xfrm>
                <a:off x="2304" y="2592"/>
                <a:ext cx="228" cy="288"/>
              </a:xfrm>
              <a:prstGeom prst="line">
                <a:avLst/>
              </a:prstGeom>
              <a:noFill/>
              <a:ln w="28575">
                <a:solidFill>
                  <a:srgbClr val="FFA96F"/>
                </a:solidFill>
                <a:round/>
                <a:headEnd/>
                <a:tailEnd type="triangle" w="med" len="med"/>
              </a:ln>
              <a:effectLst/>
            </p:spPr>
            <p:txBody>
              <a:bodyPr/>
              <a:lstStyle/>
              <a:p>
                <a:endParaRPr lang="en-US"/>
              </a:p>
            </p:txBody>
          </p:sp>
          <p:sp>
            <p:nvSpPr>
              <p:cNvPr id="575522" name="Line 34"/>
              <p:cNvSpPr>
                <a:spLocks noChangeShapeType="1"/>
              </p:cNvSpPr>
              <p:nvPr/>
            </p:nvSpPr>
            <p:spPr bwMode="auto">
              <a:xfrm flipV="1">
                <a:off x="2880" y="2934"/>
                <a:ext cx="306" cy="378"/>
              </a:xfrm>
              <a:prstGeom prst="line">
                <a:avLst/>
              </a:prstGeom>
              <a:noFill/>
              <a:ln w="28575">
                <a:solidFill>
                  <a:srgbClr val="FFA96F"/>
                </a:solidFill>
                <a:round/>
                <a:headEnd/>
                <a:tailEnd type="triangle" w="med" len="med"/>
              </a:ln>
              <a:effectLst/>
            </p:spPr>
            <p:txBody>
              <a:bodyPr/>
              <a:lstStyle/>
              <a:p>
                <a:endParaRPr lang="en-US"/>
              </a:p>
            </p:txBody>
          </p:sp>
          <p:sp>
            <p:nvSpPr>
              <p:cNvPr id="575523" name="Line 35"/>
              <p:cNvSpPr>
                <a:spLocks noChangeShapeType="1"/>
              </p:cNvSpPr>
              <p:nvPr/>
            </p:nvSpPr>
            <p:spPr bwMode="auto">
              <a:xfrm flipH="1">
                <a:off x="2676" y="3318"/>
                <a:ext cx="192" cy="186"/>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75524" name="Line 36"/>
              <p:cNvSpPr>
                <a:spLocks noChangeShapeType="1"/>
              </p:cNvSpPr>
              <p:nvPr/>
            </p:nvSpPr>
            <p:spPr bwMode="auto">
              <a:xfrm>
                <a:off x="2874" y="3318"/>
                <a:ext cx="198" cy="204"/>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75525" name="Line 37"/>
              <p:cNvSpPr>
                <a:spLocks noChangeShapeType="1"/>
              </p:cNvSpPr>
              <p:nvPr/>
            </p:nvSpPr>
            <p:spPr bwMode="auto">
              <a:xfrm>
                <a:off x="2874" y="3312"/>
                <a:ext cx="0" cy="414"/>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75526" name="Freeform 38"/>
              <p:cNvSpPr>
                <a:spLocks/>
              </p:cNvSpPr>
              <p:nvPr/>
            </p:nvSpPr>
            <p:spPr bwMode="auto">
              <a:xfrm>
                <a:off x="2274" y="3156"/>
                <a:ext cx="96" cy="156"/>
              </a:xfrm>
              <a:custGeom>
                <a:avLst/>
                <a:gdLst/>
                <a:ahLst/>
                <a:cxnLst>
                  <a:cxn ang="0">
                    <a:pos x="96" y="0"/>
                  </a:cxn>
                  <a:cxn ang="0">
                    <a:pos x="24" y="72"/>
                  </a:cxn>
                  <a:cxn ang="0">
                    <a:pos x="0" y="156"/>
                  </a:cxn>
                </a:cxnLst>
                <a:rect l="0" t="0" r="r" b="b"/>
                <a:pathLst>
                  <a:path w="96" h="156">
                    <a:moveTo>
                      <a:pt x="96" y="0"/>
                    </a:moveTo>
                    <a:cubicBezTo>
                      <a:pt x="68" y="23"/>
                      <a:pt x="40" y="46"/>
                      <a:pt x="24" y="72"/>
                    </a:cubicBezTo>
                    <a:cubicBezTo>
                      <a:pt x="8" y="98"/>
                      <a:pt x="4" y="127"/>
                      <a:pt x="0" y="156"/>
                    </a:cubicBezTo>
                  </a:path>
                </a:pathLst>
              </a:custGeom>
              <a:ln>
                <a:headEnd/>
                <a:tailEn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75527" name="Text Box 39"/>
              <p:cNvSpPr txBox="1">
                <a:spLocks noChangeArrowheads="1"/>
              </p:cNvSpPr>
              <p:nvPr/>
            </p:nvSpPr>
            <p:spPr bwMode="auto">
              <a:xfrm>
                <a:off x="2078" y="3063"/>
                <a:ext cx="215" cy="231"/>
              </a:xfrm>
              <a:prstGeom prst="rect">
                <a:avLst/>
              </a:prstGeom>
              <a:noFill/>
              <a:ln w="9525">
                <a:noFill/>
                <a:miter lim="800000"/>
                <a:headEnd/>
                <a:tailEnd/>
              </a:ln>
              <a:effectLst/>
            </p:spPr>
            <p:txBody>
              <a:bodyPr>
                <a:spAutoFit/>
              </a:bodyPr>
              <a:lstStyle/>
              <a:p>
                <a:r>
                  <a:rPr lang="en-US" sz="1800" dirty="0">
                    <a:solidFill>
                      <a:schemeClr val="tx1"/>
                    </a:solidFill>
                  </a:rPr>
                  <a:t></a:t>
                </a:r>
              </a:p>
            </p:txBody>
          </p:sp>
          <p:sp>
            <p:nvSpPr>
              <p:cNvPr id="575528" name="Text Box 40"/>
              <p:cNvSpPr txBox="1">
                <a:spLocks noChangeArrowheads="1"/>
              </p:cNvSpPr>
              <p:nvPr/>
            </p:nvSpPr>
            <p:spPr bwMode="auto">
              <a:xfrm>
                <a:off x="2708" y="3363"/>
                <a:ext cx="215" cy="231"/>
              </a:xfrm>
              <a:prstGeom prst="rect">
                <a:avLst/>
              </a:prstGeom>
              <a:noFill/>
              <a:ln w="9525">
                <a:noFill/>
                <a:miter lim="800000"/>
                <a:headEnd/>
                <a:tailEnd/>
              </a:ln>
              <a:effectLst/>
            </p:spPr>
            <p:txBody>
              <a:bodyPr>
                <a:spAutoFit/>
              </a:bodyPr>
              <a:lstStyle/>
              <a:p>
                <a:r>
                  <a:rPr lang="en-US" sz="1800" dirty="0">
                    <a:solidFill>
                      <a:schemeClr val="tx1"/>
                    </a:solidFill>
                  </a:rPr>
                  <a:t></a:t>
                </a:r>
              </a:p>
            </p:txBody>
          </p:sp>
          <p:sp>
            <p:nvSpPr>
              <p:cNvPr id="575529" name="Freeform 41"/>
              <p:cNvSpPr>
                <a:spLocks/>
              </p:cNvSpPr>
              <p:nvPr/>
            </p:nvSpPr>
            <p:spPr bwMode="auto">
              <a:xfrm>
                <a:off x="2796" y="3390"/>
                <a:ext cx="78" cy="48"/>
              </a:xfrm>
              <a:custGeom>
                <a:avLst/>
                <a:gdLst/>
                <a:ahLst/>
                <a:cxnLst>
                  <a:cxn ang="0">
                    <a:pos x="0" y="0"/>
                  </a:cxn>
                  <a:cxn ang="0">
                    <a:pos x="30" y="36"/>
                  </a:cxn>
                  <a:cxn ang="0">
                    <a:pos x="78" y="48"/>
                  </a:cxn>
                </a:cxnLst>
                <a:rect l="0" t="0" r="r" b="b"/>
                <a:pathLst>
                  <a:path w="78" h="48">
                    <a:moveTo>
                      <a:pt x="0" y="0"/>
                    </a:moveTo>
                    <a:cubicBezTo>
                      <a:pt x="8" y="14"/>
                      <a:pt x="17" y="28"/>
                      <a:pt x="30" y="36"/>
                    </a:cubicBezTo>
                    <a:cubicBezTo>
                      <a:pt x="43" y="44"/>
                      <a:pt x="60" y="46"/>
                      <a:pt x="78" y="48"/>
                    </a:cubicBezTo>
                  </a:path>
                </a:pathLst>
              </a:custGeom>
              <a:noFill/>
              <a:ln w="9525">
                <a:solidFill>
                  <a:schemeClr val="bg1"/>
                </a:solidFill>
                <a:round/>
                <a:headEnd/>
                <a:tailEnd/>
              </a:ln>
              <a:effectLst/>
            </p:spPr>
            <p:txBody>
              <a:bodyPr/>
              <a:lstStyle/>
              <a:p>
                <a:endParaRPr lang="en-US"/>
              </a:p>
            </p:txBody>
          </p:sp>
          <p:sp>
            <p:nvSpPr>
              <p:cNvPr id="575530" name="Text Box 42"/>
              <p:cNvSpPr txBox="1">
                <a:spLocks noChangeArrowheads="1"/>
              </p:cNvSpPr>
              <p:nvPr/>
            </p:nvSpPr>
            <p:spPr bwMode="auto">
              <a:xfrm>
                <a:off x="2000" y="3843"/>
                <a:ext cx="503" cy="231"/>
              </a:xfrm>
              <a:prstGeom prst="rect">
                <a:avLst/>
              </a:prstGeom>
              <a:noFill/>
              <a:ln w="9525">
                <a:noFill/>
                <a:miter lim="800000"/>
                <a:headEnd/>
                <a:tailEnd/>
              </a:ln>
              <a:effectLst/>
            </p:spPr>
            <p:txBody>
              <a:bodyPr wrap="none">
                <a:spAutoFit/>
              </a:bodyPr>
              <a:lstStyle/>
              <a:p>
                <a:r>
                  <a:rPr lang="en-US" sz="1800" dirty="0">
                    <a:solidFill>
                      <a:schemeClr val="tx1"/>
                    </a:solidFill>
                  </a:rPr>
                  <a:t>d sin </a:t>
                </a:r>
              </a:p>
            </p:txBody>
          </p:sp>
          <p:sp>
            <p:nvSpPr>
              <p:cNvPr id="575531" name="AutoShape 43"/>
              <p:cNvSpPr>
                <a:spLocks/>
              </p:cNvSpPr>
              <p:nvPr/>
            </p:nvSpPr>
            <p:spPr bwMode="auto">
              <a:xfrm rot="-2515572">
                <a:off x="2694" y="3512"/>
                <a:ext cx="34" cy="308"/>
              </a:xfrm>
              <a:prstGeom prst="leftBracket">
                <a:avLst>
                  <a:gd name="adj" fmla="val 75490"/>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US"/>
              </a:p>
            </p:txBody>
          </p:sp>
          <p:sp>
            <p:nvSpPr>
              <p:cNvPr id="575532" name="Line 44"/>
              <p:cNvSpPr>
                <a:spLocks noChangeShapeType="1"/>
              </p:cNvSpPr>
              <p:nvPr/>
            </p:nvSpPr>
            <p:spPr bwMode="auto">
              <a:xfrm flipV="1">
                <a:off x="2520" y="3663"/>
                <a:ext cx="99" cy="243"/>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endParaRPr lang="en-US"/>
              </a:p>
            </p:txBody>
          </p:sp>
          <p:sp>
            <p:nvSpPr>
              <p:cNvPr id="575533" name="Text Box 45"/>
              <p:cNvSpPr txBox="1">
                <a:spLocks noChangeArrowheads="1"/>
              </p:cNvSpPr>
              <p:nvPr/>
            </p:nvSpPr>
            <p:spPr bwMode="auto">
              <a:xfrm>
                <a:off x="4514" y="3144"/>
                <a:ext cx="824" cy="231"/>
              </a:xfrm>
              <a:prstGeom prst="rect">
                <a:avLst/>
              </a:prstGeom>
              <a:noFill/>
              <a:ln w="9525">
                <a:noFill/>
                <a:miter lim="800000"/>
                <a:headEnd/>
                <a:tailEnd/>
              </a:ln>
              <a:effectLst/>
            </p:spPr>
            <p:txBody>
              <a:bodyPr wrap="none">
                <a:spAutoFit/>
              </a:bodyPr>
              <a:lstStyle/>
              <a:p>
                <a:r>
                  <a:rPr lang="en-US" sz="1800" dirty="0">
                    <a:solidFill>
                      <a:schemeClr val="tx1"/>
                    </a:solidFill>
                  </a:rPr>
                  <a:t>Upper plane</a:t>
                </a:r>
              </a:p>
            </p:txBody>
          </p:sp>
          <p:sp>
            <p:nvSpPr>
              <p:cNvPr id="575534" name="Text Box 46"/>
              <p:cNvSpPr txBox="1">
                <a:spLocks noChangeArrowheads="1"/>
              </p:cNvSpPr>
              <p:nvPr/>
            </p:nvSpPr>
            <p:spPr bwMode="auto">
              <a:xfrm>
                <a:off x="4538" y="3564"/>
                <a:ext cx="840" cy="231"/>
              </a:xfrm>
              <a:prstGeom prst="rect">
                <a:avLst/>
              </a:prstGeom>
              <a:noFill/>
              <a:ln w="9525">
                <a:noFill/>
                <a:miter lim="800000"/>
                <a:headEnd/>
                <a:tailEnd/>
              </a:ln>
              <a:effectLst/>
            </p:spPr>
            <p:txBody>
              <a:bodyPr wrap="none">
                <a:spAutoFit/>
              </a:bodyPr>
              <a:lstStyle/>
              <a:p>
                <a:r>
                  <a:rPr lang="en-US" sz="1800" dirty="0">
                    <a:solidFill>
                      <a:schemeClr val="tx1"/>
                    </a:solidFill>
                  </a:rPr>
                  <a:t>Lower plane</a:t>
                </a:r>
              </a:p>
            </p:txBody>
          </p:sp>
        </p:grpSp>
        <p:sp>
          <p:nvSpPr>
            <p:cNvPr id="575535" name="Text Box 47"/>
            <p:cNvSpPr txBox="1">
              <a:spLocks noChangeArrowheads="1"/>
            </p:cNvSpPr>
            <p:nvPr/>
          </p:nvSpPr>
          <p:spPr bwMode="auto">
            <a:xfrm>
              <a:off x="1034" y="3480"/>
              <a:ext cx="188" cy="231"/>
            </a:xfrm>
            <a:prstGeom prst="rect">
              <a:avLst/>
            </a:prstGeom>
            <a:noFill/>
            <a:ln w="9525">
              <a:noFill/>
              <a:miter lim="800000"/>
              <a:headEnd/>
              <a:tailEnd/>
            </a:ln>
            <a:effectLst/>
          </p:spPr>
          <p:txBody>
            <a:bodyPr wrap="none">
              <a:spAutoFit/>
            </a:bodyPr>
            <a:lstStyle/>
            <a:p>
              <a:r>
                <a:rPr lang="en-US" sz="1800" i="1"/>
                <a:t>d</a:t>
              </a:r>
            </a:p>
          </p:txBody>
        </p:sp>
        <p:sp>
          <p:nvSpPr>
            <p:cNvPr id="575536" name="Line 48"/>
            <p:cNvSpPr>
              <a:spLocks noChangeShapeType="1"/>
            </p:cNvSpPr>
            <p:nvPr/>
          </p:nvSpPr>
          <p:spPr bwMode="auto">
            <a:xfrm flipV="1">
              <a:off x="1236" y="3372"/>
              <a:ext cx="0" cy="408"/>
            </a:xfrm>
            <a:prstGeom prst="line">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75492"/>
                                        </p:tgtEl>
                                        <p:attrNameLst>
                                          <p:attrName>style.visibility</p:attrName>
                                        </p:attrNameLst>
                                      </p:cBhvr>
                                      <p:to>
                                        <p:strVal val="visible"/>
                                      </p:to>
                                    </p:set>
                                    <p:animEffect transition="in" filter="box(out)">
                                      <p:cBhvr>
                                        <p:cTn id="7" dur="500"/>
                                        <p:tgtEl>
                                          <p:spTgt spid="575492"/>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5496"/>
                                        </p:tgtEl>
                                        <p:attrNameLst>
                                          <p:attrName>style.visibility</p:attrName>
                                        </p:attrNameLst>
                                      </p:cBhvr>
                                      <p:to>
                                        <p:strVal val="visible"/>
                                      </p:to>
                                    </p:set>
                                    <p:animEffect transition="in" filter="box(out)">
                                      <p:cBhvr>
                                        <p:cTn id="12" dur="500"/>
                                        <p:tgtEl>
                                          <p:spTgt spid="575496"/>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576514" name="Text Box 2"/>
          <p:cNvSpPr txBox="1">
            <a:spLocks noChangeArrowheads="1"/>
          </p:cNvSpPr>
          <p:nvPr/>
        </p:nvSpPr>
        <p:spPr bwMode="auto">
          <a:xfrm>
            <a:off x="800100" y="500042"/>
            <a:ext cx="7489825" cy="1311275"/>
          </a:xfrm>
          <a:prstGeom prst="rect">
            <a:avLst/>
          </a:prstGeom>
          <a:noFill/>
          <a:ln w="9525">
            <a:noFill/>
            <a:miter lim="800000"/>
            <a:headEnd/>
            <a:tailEnd/>
          </a:ln>
          <a:effectLst/>
        </p:spPr>
        <p:txBody>
          <a:bodyPr>
            <a:spAutoFit/>
          </a:bodyPr>
          <a:lstStyle/>
          <a:p>
            <a:pPr algn="just"/>
            <a:r>
              <a:rPr lang="en-US" sz="2000" b="1" dirty="0">
                <a:solidFill>
                  <a:schemeClr val="tx1"/>
                </a:solidFill>
              </a:rPr>
              <a:t>Example – </a:t>
            </a:r>
            <a:r>
              <a:rPr lang="en-US" sz="2000" dirty="0">
                <a:solidFill>
                  <a:schemeClr val="tx1"/>
                </a:solidFill>
              </a:rPr>
              <a:t>The first order diffraction is observed at 12.6</a:t>
            </a:r>
            <a:r>
              <a:rPr lang="en-US" sz="2000" baseline="30000" dirty="0">
                <a:solidFill>
                  <a:schemeClr val="tx1"/>
                </a:solidFill>
              </a:rPr>
              <a:t>0</a:t>
            </a:r>
            <a:r>
              <a:rPr lang="en-US" sz="2000" dirty="0">
                <a:solidFill>
                  <a:schemeClr val="tx1"/>
                </a:solidFill>
              </a:rPr>
              <a:t> for a crystal in which the </a:t>
            </a:r>
            <a:r>
              <a:rPr lang="en-US" sz="2000" dirty="0" err="1">
                <a:solidFill>
                  <a:schemeClr val="tx1"/>
                </a:solidFill>
              </a:rPr>
              <a:t>interplanar</a:t>
            </a:r>
            <a:r>
              <a:rPr lang="en-US" sz="2000" dirty="0">
                <a:solidFill>
                  <a:schemeClr val="tx1"/>
                </a:solidFill>
              </a:rPr>
              <a:t> spacing is 0.240 nm.  How many other orders of diffraction can be observed ?  What is the wavelength of the x-rays used?</a:t>
            </a:r>
          </a:p>
        </p:txBody>
      </p:sp>
      <p:grpSp>
        <p:nvGrpSpPr>
          <p:cNvPr id="576515" name="Group 3"/>
          <p:cNvGrpSpPr>
            <a:grpSpLocks/>
          </p:cNvGrpSpPr>
          <p:nvPr/>
        </p:nvGrpSpPr>
        <p:grpSpPr bwMode="auto">
          <a:xfrm>
            <a:off x="1660525" y="1689100"/>
            <a:ext cx="3563938" cy="603250"/>
            <a:chOff x="1046" y="1064"/>
            <a:chExt cx="2245" cy="380"/>
          </a:xfrm>
        </p:grpSpPr>
        <p:sp>
          <p:nvSpPr>
            <p:cNvPr id="576516" name="Text Box 4"/>
            <p:cNvSpPr txBox="1">
              <a:spLocks noChangeArrowheads="1"/>
            </p:cNvSpPr>
            <p:nvPr/>
          </p:nvSpPr>
          <p:spPr bwMode="auto">
            <a:xfrm>
              <a:off x="1046" y="1152"/>
              <a:ext cx="725" cy="231"/>
            </a:xfrm>
            <a:prstGeom prst="rect">
              <a:avLst/>
            </a:prstGeom>
            <a:noFill/>
            <a:ln w="9525">
              <a:noFill/>
              <a:miter lim="800000"/>
              <a:headEnd/>
              <a:tailEnd/>
            </a:ln>
            <a:effectLst/>
          </p:spPr>
          <p:txBody>
            <a:bodyPr>
              <a:spAutoFit/>
            </a:bodyPr>
            <a:lstStyle/>
            <a:p>
              <a:r>
                <a:rPr lang="en-US" sz="1800" dirty="0">
                  <a:solidFill>
                    <a:schemeClr val="tx1"/>
                  </a:solidFill>
                </a:rPr>
                <a:t>For m </a:t>
              </a:r>
              <a:r>
                <a:rPr lang="en-US" sz="1800" dirty="0" smtClean="0">
                  <a:solidFill>
                    <a:schemeClr val="tx1"/>
                  </a:solidFill>
                </a:rPr>
                <a:t>= </a:t>
              </a:r>
              <a:r>
                <a:rPr lang="en-US" sz="1800" dirty="0">
                  <a:solidFill>
                    <a:schemeClr val="tx1"/>
                  </a:solidFill>
                </a:rPr>
                <a:t>1,     </a:t>
              </a:r>
            </a:p>
          </p:txBody>
        </p:sp>
        <p:graphicFrame>
          <p:nvGraphicFramePr>
            <p:cNvPr id="576517" name="Object 5"/>
            <p:cNvGraphicFramePr>
              <a:graphicFrameLocks noChangeAspect="1"/>
            </p:cNvGraphicFramePr>
            <p:nvPr/>
          </p:nvGraphicFramePr>
          <p:xfrm>
            <a:off x="1812" y="1064"/>
            <a:ext cx="1479" cy="380"/>
          </p:xfrm>
          <a:graphic>
            <a:graphicData uri="http://schemas.openxmlformats.org/presentationml/2006/ole">
              <p:oleObj spid="_x0000_s576517" name="Equation" r:id="rId5" imgW="1828800" imgH="469800" progId="Equation.3">
                <p:embed/>
              </p:oleObj>
            </a:graphicData>
          </a:graphic>
        </p:graphicFrame>
      </p:grpSp>
      <p:grpSp>
        <p:nvGrpSpPr>
          <p:cNvPr id="576518" name="Group 6"/>
          <p:cNvGrpSpPr>
            <a:grpSpLocks/>
          </p:cNvGrpSpPr>
          <p:nvPr/>
        </p:nvGrpSpPr>
        <p:grpSpPr bwMode="auto">
          <a:xfrm>
            <a:off x="1603375" y="2470150"/>
            <a:ext cx="5905500" cy="603250"/>
            <a:chOff x="1010" y="1556"/>
            <a:chExt cx="3720" cy="380"/>
          </a:xfrm>
        </p:grpSpPr>
        <p:sp>
          <p:nvSpPr>
            <p:cNvPr id="576519" name="Text Box 7"/>
            <p:cNvSpPr txBox="1">
              <a:spLocks noChangeArrowheads="1"/>
            </p:cNvSpPr>
            <p:nvPr/>
          </p:nvSpPr>
          <p:spPr bwMode="auto">
            <a:xfrm>
              <a:off x="1010" y="1620"/>
              <a:ext cx="725" cy="231"/>
            </a:xfrm>
            <a:prstGeom prst="rect">
              <a:avLst/>
            </a:prstGeom>
            <a:noFill/>
            <a:ln w="9525">
              <a:noFill/>
              <a:miter lim="800000"/>
              <a:headEnd/>
              <a:tailEnd/>
            </a:ln>
            <a:effectLst/>
          </p:spPr>
          <p:txBody>
            <a:bodyPr>
              <a:spAutoFit/>
            </a:bodyPr>
            <a:lstStyle/>
            <a:p>
              <a:r>
                <a:rPr lang="en-US" sz="1800" dirty="0">
                  <a:solidFill>
                    <a:schemeClr val="tx1"/>
                  </a:solidFill>
                </a:rPr>
                <a:t>For m = 2,     </a:t>
              </a:r>
            </a:p>
          </p:txBody>
        </p:sp>
        <p:graphicFrame>
          <p:nvGraphicFramePr>
            <p:cNvPr id="576520" name="Object 8"/>
            <p:cNvGraphicFramePr>
              <a:graphicFrameLocks noChangeAspect="1"/>
            </p:cNvGraphicFramePr>
            <p:nvPr/>
          </p:nvGraphicFramePr>
          <p:xfrm>
            <a:off x="1813" y="1556"/>
            <a:ext cx="2917" cy="380"/>
          </p:xfrm>
          <a:graphic>
            <a:graphicData uri="http://schemas.openxmlformats.org/presentationml/2006/ole">
              <p:oleObj spid="_x0000_s576520" name="Equation" r:id="rId6" imgW="3606480" imgH="469800" progId="Equation.3">
                <p:embed/>
              </p:oleObj>
            </a:graphicData>
          </a:graphic>
        </p:graphicFrame>
      </p:grpSp>
      <p:grpSp>
        <p:nvGrpSpPr>
          <p:cNvPr id="576521" name="Group 9"/>
          <p:cNvGrpSpPr>
            <a:grpSpLocks/>
          </p:cNvGrpSpPr>
          <p:nvPr/>
        </p:nvGrpSpPr>
        <p:grpSpPr bwMode="auto">
          <a:xfrm>
            <a:off x="1603375" y="3232150"/>
            <a:ext cx="5900738" cy="603250"/>
            <a:chOff x="986" y="2552"/>
            <a:chExt cx="3717" cy="380"/>
          </a:xfrm>
        </p:grpSpPr>
        <p:graphicFrame>
          <p:nvGraphicFramePr>
            <p:cNvPr id="576522" name="Object 10"/>
            <p:cNvGraphicFramePr>
              <a:graphicFrameLocks noChangeAspect="1"/>
            </p:cNvGraphicFramePr>
            <p:nvPr/>
          </p:nvGraphicFramePr>
          <p:xfrm>
            <a:off x="1816" y="2552"/>
            <a:ext cx="2887" cy="380"/>
          </p:xfrm>
          <a:graphic>
            <a:graphicData uri="http://schemas.openxmlformats.org/presentationml/2006/ole">
              <p:oleObj spid="_x0000_s576522" name="Equation" r:id="rId7" imgW="3568680" imgH="469800" progId="Equation.3">
                <p:embed/>
              </p:oleObj>
            </a:graphicData>
          </a:graphic>
        </p:graphicFrame>
        <p:sp>
          <p:nvSpPr>
            <p:cNvPr id="576523" name="Text Box 11"/>
            <p:cNvSpPr txBox="1">
              <a:spLocks noChangeArrowheads="1"/>
            </p:cNvSpPr>
            <p:nvPr/>
          </p:nvSpPr>
          <p:spPr bwMode="auto">
            <a:xfrm>
              <a:off x="986" y="2616"/>
              <a:ext cx="725" cy="231"/>
            </a:xfrm>
            <a:prstGeom prst="rect">
              <a:avLst/>
            </a:prstGeom>
            <a:noFill/>
            <a:ln w="9525">
              <a:noFill/>
              <a:miter lim="800000"/>
              <a:headEnd/>
              <a:tailEnd/>
            </a:ln>
            <a:effectLst/>
          </p:spPr>
          <p:txBody>
            <a:bodyPr>
              <a:spAutoFit/>
            </a:bodyPr>
            <a:lstStyle/>
            <a:p>
              <a:r>
                <a:rPr lang="en-US" sz="1800" dirty="0">
                  <a:solidFill>
                    <a:schemeClr val="tx1"/>
                  </a:solidFill>
                </a:rPr>
                <a:t>For m = 3,     </a:t>
              </a:r>
            </a:p>
          </p:txBody>
        </p:sp>
      </p:grpSp>
      <p:grpSp>
        <p:nvGrpSpPr>
          <p:cNvPr id="576524" name="Group 12"/>
          <p:cNvGrpSpPr>
            <a:grpSpLocks/>
          </p:cNvGrpSpPr>
          <p:nvPr/>
        </p:nvGrpSpPr>
        <p:grpSpPr bwMode="auto">
          <a:xfrm>
            <a:off x="1622425" y="4051300"/>
            <a:ext cx="5880100" cy="603250"/>
            <a:chOff x="1010" y="2048"/>
            <a:chExt cx="3704" cy="380"/>
          </a:xfrm>
        </p:grpSpPr>
        <p:sp>
          <p:nvSpPr>
            <p:cNvPr id="576525" name="Text Box 13"/>
            <p:cNvSpPr txBox="1">
              <a:spLocks noChangeArrowheads="1"/>
            </p:cNvSpPr>
            <p:nvPr/>
          </p:nvSpPr>
          <p:spPr bwMode="auto">
            <a:xfrm>
              <a:off x="1010" y="2124"/>
              <a:ext cx="725" cy="231"/>
            </a:xfrm>
            <a:prstGeom prst="rect">
              <a:avLst/>
            </a:prstGeom>
            <a:noFill/>
            <a:ln w="9525">
              <a:noFill/>
              <a:miter lim="800000"/>
              <a:headEnd/>
              <a:tailEnd/>
            </a:ln>
            <a:effectLst/>
          </p:spPr>
          <p:txBody>
            <a:bodyPr>
              <a:spAutoFit/>
            </a:bodyPr>
            <a:lstStyle/>
            <a:p>
              <a:r>
                <a:rPr lang="en-US" sz="1800" dirty="0">
                  <a:solidFill>
                    <a:schemeClr val="tx1"/>
                  </a:solidFill>
                </a:rPr>
                <a:t>For m = 4,     </a:t>
              </a:r>
            </a:p>
          </p:txBody>
        </p:sp>
        <p:graphicFrame>
          <p:nvGraphicFramePr>
            <p:cNvPr id="576526" name="Object 14"/>
            <p:cNvGraphicFramePr>
              <a:graphicFrameLocks noChangeAspect="1"/>
            </p:cNvGraphicFramePr>
            <p:nvPr/>
          </p:nvGraphicFramePr>
          <p:xfrm>
            <a:off x="1806" y="2048"/>
            <a:ext cx="2908" cy="380"/>
          </p:xfrm>
          <a:graphic>
            <a:graphicData uri="http://schemas.openxmlformats.org/presentationml/2006/ole">
              <p:oleObj spid="_x0000_s576526" name="Equation" r:id="rId8" imgW="3593880" imgH="469800" progId="Equation.3">
                <p:embed/>
              </p:oleObj>
            </a:graphicData>
          </a:graphic>
        </p:graphicFrame>
      </p:grpSp>
      <p:grpSp>
        <p:nvGrpSpPr>
          <p:cNvPr id="576527" name="Group 15"/>
          <p:cNvGrpSpPr>
            <a:grpSpLocks/>
          </p:cNvGrpSpPr>
          <p:nvPr/>
        </p:nvGrpSpPr>
        <p:grpSpPr bwMode="auto">
          <a:xfrm>
            <a:off x="1565275" y="4870450"/>
            <a:ext cx="6789738" cy="603250"/>
            <a:chOff x="986" y="3068"/>
            <a:chExt cx="4277" cy="380"/>
          </a:xfrm>
        </p:grpSpPr>
        <p:sp>
          <p:nvSpPr>
            <p:cNvPr id="576528" name="Text Box 16"/>
            <p:cNvSpPr txBox="1">
              <a:spLocks noChangeArrowheads="1"/>
            </p:cNvSpPr>
            <p:nvPr/>
          </p:nvSpPr>
          <p:spPr bwMode="auto">
            <a:xfrm>
              <a:off x="986" y="3132"/>
              <a:ext cx="725" cy="231"/>
            </a:xfrm>
            <a:prstGeom prst="rect">
              <a:avLst/>
            </a:prstGeom>
            <a:noFill/>
            <a:ln w="9525">
              <a:noFill/>
              <a:miter lim="800000"/>
              <a:headEnd/>
              <a:tailEnd/>
            </a:ln>
            <a:effectLst/>
          </p:spPr>
          <p:txBody>
            <a:bodyPr>
              <a:spAutoFit/>
            </a:bodyPr>
            <a:lstStyle/>
            <a:p>
              <a:r>
                <a:rPr lang="en-US" sz="1800" dirty="0">
                  <a:solidFill>
                    <a:schemeClr val="tx1"/>
                  </a:solidFill>
                </a:rPr>
                <a:t>For m = 5,     </a:t>
              </a:r>
            </a:p>
          </p:txBody>
        </p:sp>
        <p:graphicFrame>
          <p:nvGraphicFramePr>
            <p:cNvPr id="576529" name="Object 17"/>
            <p:cNvGraphicFramePr>
              <a:graphicFrameLocks noChangeAspect="1"/>
            </p:cNvGraphicFramePr>
            <p:nvPr/>
          </p:nvGraphicFramePr>
          <p:xfrm>
            <a:off x="1810" y="3068"/>
            <a:ext cx="3453" cy="380"/>
          </p:xfrm>
          <a:graphic>
            <a:graphicData uri="http://schemas.openxmlformats.org/presentationml/2006/ole">
              <p:oleObj spid="_x0000_s576529" name="Equation" r:id="rId9" imgW="4267080" imgH="469800" progId="Equation.3">
                <p:embed/>
              </p:oleObj>
            </a:graphicData>
          </a:graphic>
        </p:graphicFrame>
      </p:grpSp>
      <p:grpSp>
        <p:nvGrpSpPr>
          <p:cNvPr id="576530" name="Group 18"/>
          <p:cNvGrpSpPr>
            <a:grpSpLocks/>
          </p:cNvGrpSpPr>
          <p:nvPr/>
        </p:nvGrpSpPr>
        <p:grpSpPr bwMode="auto">
          <a:xfrm>
            <a:off x="2800350" y="5791200"/>
            <a:ext cx="4876800" cy="647700"/>
            <a:chOff x="1020" y="3624"/>
            <a:chExt cx="3072" cy="408"/>
          </a:xfrm>
        </p:grpSpPr>
        <p:sp>
          <p:nvSpPr>
            <p:cNvPr id="576531" name="Rectangle 19"/>
            <p:cNvSpPr>
              <a:spLocks noChangeArrowheads="1"/>
            </p:cNvSpPr>
            <p:nvPr/>
          </p:nvSpPr>
          <p:spPr bwMode="auto">
            <a:xfrm>
              <a:off x="1020" y="3624"/>
              <a:ext cx="3072" cy="408"/>
            </a:xfrm>
            <a:prstGeom prst="rect">
              <a:avLst/>
            </a:prstGeom>
            <a:solidFill>
              <a:schemeClr val="bg1"/>
            </a:solidFill>
            <a:ln w="9525">
              <a:solidFill>
                <a:schemeClr val="bg1"/>
              </a:solidFill>
              <a:miter lim="800000"/>
              <a:headEnd/>
              <a:tailEnd/>
            </a:ln>
            <a:effectLst/>
          </p:spPr>
          <p:txBody>
            <a:bodyPr wrap="none" anchor="ctr"/>
            <a:lstStyle/>
            <a:p>
              <a:endParaRPr lang="en-US"/>
            </a:p>
          </p:txBody>
        </p:sp>
        <p:graphicFrame>
          <p:nvGraphicFramePr>
            <p:cNvPr id="576532" name="Object 20"/>
            <p:cNvGraphicFramePr>
              <a:graphicFrameLocks noChangeAspect="1"/>
            </p:cNvGraphicFramePr>
            <p:nvPr/>
          </p:nvGraphicFramePr>
          <p:xfrm>
            <a:off x="1132" y="3700"/>
            <a:ext cx="2301" cy="268"/>
          </p:xfrm>
          <a:graphic>
            <a:graphicData uri="http://schemas.openxmlformats.org/presentationml/2006/ole">
              <p:oleObj spid="_x0000_s576532" name="Equation" r:id="rId10" imgW="1854000" imgH="215640" progId="Equation.3">
                <p:embed/>
              </p:oleObj>
            </a:graphicData>
          </a:graphic>
        </p:graphicFrame>
        <p:sp>
          <p:nvSpPr>
            <p:cNvPr id="576533" name="Text Box 21"/>
            <p:cNvSpPr txBox="1">
              <a:spLocks noChangeArrowheads="1"/>
            </p:cNvSpPr>
            <p:nvPr/>
          </p:nvSpPr>
          <p:spPr bwMode="auto">
            <a:xfrm>
              <a:off x="3566" y="3662"/>
              <a:ext cx="361" cy="288"/>
            </a:xfrm>
            <a:prstGeom prst="rect">
              <a:avLst/>
            </a:prstGeom>
            <a:noFill/>
            <a:ln w="9525">
              <a:noFill/>
              <a:miter lim="800000"/>
              <a:headEnd/>
              <a:tailEnd/>
            </a:ln>
            <a:effectLst/>
          </p:spPr>
          <p:txBody>
            <a:bodyPr wrap="none">
              <a:spAutoFit/>
            </a:bodyPr>
            <a:lstStyle/>
            <a:p>
              <a:r>
                <a:rPr lang="en-US">
                  <a:solidFill>
                    <a:schemeClr val="tx1"/>
                  </a:solidFill>
                </a:rPr>
                <a:t>nm</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76515"/>
                                        </p:tgtEl>
                                        <p:attrNameLst>
                                          <p:attrName>style.visibility</p:attrName>
                                        </p:attrNameLst>
                                      </p:cBhvr>
                                      <p:to>
                                        <p:strVal val="visible"/>
                                      </p:to>
                                    </p:set>
                                    <p:animEffect transition="in" filter="box(out)">
                                      <p:cBhvr>
                                        <p:cTn id="7" dur="500"/>
                                        <p:tgtEl>
                                          <p:spTgt spid="576515"/>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76518"/>
                                        </p:tgtEl>
                                        <p:attrNameLst>
                                          <p:attrName>style.visibility</p:attrName>
                                        </p:attrNameLst>
                                      </p:cBhvr>
                                      <p:to>
                                        <p:strVal val="visible"/>
                                      </p:to>
                                    </p:set>
                                    <p:animEffect transition="in" filter="box(out)">
                                      <p:cBhvr>
                                        <p:cTn id="12" dur="500"/>
                                        <p:tgtEl>
                                          <p:spTgt spid="57651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76524"/>
                                        </p:tgtEl>
                                        <p:attrNameLst>
                                          <p:attrName>style.visibility</p:attrName>
                                        </p:attrNameLst>
                                      </p:cBhvr>
                                      <p:to>
                                        <p:strVal val="visible"/>
                                      </p:to>
                                    </p:set>
                                    <p:animEffect transition="in" filter="box(out)">
                                      <p:cBhvr>
                                        <p:cTn id="17" dur="500"/>
                                        <p:tgtEl>
                                          <p:spTgt spid="576524"/>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76521"/>
                                        </p:tgtEl>
                                        <p:attrNameLst>
                                          <p:attrName>style.visibility</p:attrName>
                                        </p:attrNameLst>
                                      </p:cBhvr>
                                      <p:to>
                                        <p:strVal val="visible"/>
                                      </p:to>
                                    </p:set>
                                    <p:animEffect transition="in" filter="box(out)">
                                      <p:cBhvr>
                                        <p:cTn id="22" dur="500"/>
                                        <p:tgtEl>
                                          <p:spTgt spid="576521"/>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nodeType="clickEffect">
                                  <p:stCondLst>
                                    <p:cond delay="0"/>
                                  </p:stCondLst>
                                  <p:childTnLst>
                                    <p:set>
                                      <p:cBhvr>
                                        <p:cTn id="26" dur="1" fill="hold">
                                          <p:stCondLst>
                                            <p:cond delay="0"/>
                                          </p:stCondLst>
                                        </p:cTn>
                                        <p:tgtEl>
                                          <p:spTgt spid="576527"/>
                                        </p:tgtEl>
                                        <p:attrNameLst>
                                          <p:attrName>style.visibility</p:attrName>
                                        </p:attrNameLst>
                                      </p:cBhvr>
                                      <p:to>
                                        <p:strVal val="visible"/>
                                      </p:to>
                                    </p:set>
                                    <p:animEffect transition="in" filter="box(out)">
                                      <p:cBhvr>
                                        <p:cTn id="27" dur="500"/>
                                        <p:tgtEl>
                                          <p:spTgt spid="576527"/>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nodeType="clickEffect">
                                  <p:stCondLst>
                                    <p:cond delay="0"/>
                                  </p:stCondLst>
                                  <p:childTnLst>
                                    <p:set>
                                      <p:cBhvr>
                                        <p:cTn id="31" dur="1" fill="hold">
                                          <p:stCondLst>
                                            <p:cond delay="0"/>
                                          </p:stCondLst>
                                        </p:cTn>
                                        <p:tgtEl>
                                          <p:spTgt spid="576530"/>
                                        </p:tgtEl>
                                        <p:attrNameLst>
                                          <p:attrName>style.visibility</p:attrName>
                                        </p:attrNameLst>
                                      </p:cBhvr>
                                      <p:to>
                                        <p:strVal val="visible"/>
                                      </p:to>
                                    </p:set>
                                    <p:animEffect transition="in" filter="box(out)">
                                      <p:cBhvr>
                                        <p:cTn id="32" dur="500"/>
                                        <p:tgtEl>
                                          <p:spTgt spid="576530"/>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Text Box 2"/>
          <p:cNvSpPr txBox="1">
            <a:spLocks noChangeArrowheads="1"/>
          </p:cNvSpPr>
          <p:nvPr/>
        </p:nvSpPr>
        <p:spPr bwMode="auto">
          <a:xfrm>
            <a:off x="900113" y="1196975"/>
            <a:ext cx="7005637" cy="1311275"/>
          </a:xfrm>
          <a:prstGeom prst="rect">
            <a:avLst/>
          </a:prstGeom>
          <a:noFill/>
          <a:ln w="9525">
            <a:noFill/>
            <a:miter lim="800000"/>
            <a:headEnd/>
            <a:tailEnd/>
          </a:ln>
          <a:effectLst/>
        </p:spPr>
        <p:txBody>
          <a:bodyPr>
            <a:spAutoFit/>
          </a:bodyPr>
          <a:lstStyle/>
          <a:p>
            <a:pPr algn="just"/>
            <a:r>
              <a:rPr lang="en-US" sz="2000" b="1">
                <a:solidFill>
                  <a:schemeClr val="tx1"/>
                </a:solidFill>
              </a:rPr>
              <a:t>Jenis difraksi dimana sumber cahaya dan layar berada pada jarak tak hingga dari celah difraksi (the diffracting aperture). Difraksi Fraunhofer adalah kasus khusus dari Difraksi Fresnel dan jauh lebih mudah dianalisis secara teoretik. </a:t>
            </a:r>
          </a:p>
        </p:txBody>
      </p:sp>
      <p:sp>
        <p:nvSpPr>
          <p:cNvPr id="544771" name="Text Box 3"/>
          <p:cNvSpPr txBox="1">
            <a:spLocks noChangeArrowheads="1"/>
          </p:cNvSpPr>
          <p:nvPr/>
        </p:nvSpPr>
        <p:spPr bwMode="auto">
          <a:xfrm>
            <a:off x="936625" y="354013"/>
            <a:ext cx="3276600" cy="519112"/>
          </a:xfrm>
          <a:prstGeom prst="rect">
            <a:avLst/>
          </a:prstGeom>
          <a:noFill/>
          <a:ln w="9525">
            <a:noFill/>
            <a:miter lim="800000"/>
            <a:headEnd/>
            <a:tailEnd/>
          </a:ln>
          <a:effectLst/>
        </p:spPr>
        <p:txBody>
          <a:bodyPr wrap="none">
            <a:spAutoFit/>
          </a:bodyPr>
          <a:lstStyle/>
          <a:p>
            <a:r>
              <a:rPr lang="en-US" sz="2800" b="1">
                <a:solidFill>
                  <a:schemeClr val="accent1"/>
                </a:solidFill>
              </a:rPr>
              <a:t>Difraksi Fraunhofer</a:t>
            </a:r>
          </a:p>
        </p:txBody>
      </p:sp>
      <p:grpSp>
        <p:nvGrpSpPr>
          <p:cNvPr id="544772" name="Group 4"/>
          <p:cNvGrpSpPr>
            <a:grpSpLocks/>
          </p:cNvGrpSpPr>
          <p:nvPr/>
        </p:nvGrpSpPr>
        <p:grpSpPr bwMode="auto">
          <a:xfrm>
            <a:off x="1547813" y="2708275"/>
            <a:ext cx="5889625" cy="3403600"/>
            <a:chOff x="824" y="1860"/>
            <a:chExt cx="3710" cy="2144"/>
          </a:xfrm>
        </p:grpSpPr>
        <p:sp>
          <p:nvSpPr>
            <p:cNvPr id="544773" name="Line 5"/>
            <p:cNvSpPr>
              <a:spLocks noChangeShapeType="1"/>
            </p:cNvSpPr>
            <p:nvPr/>
          </p:nvSpPr>
          <p:spPr bwMode="auto">
            <a:xfrm>
              <a:off x="2664" y="1860"/>
              <a:ext cx="0" cy="636"/>
            </a:xfrm>
            <a:prstGeom prst="line">
              <a:avLst/>
            </a:prstGeom>
            <a:noFill/>
            <a:ln w="38100">
              <a:solidFill>
                <a:srgbClr val="FF00FF"/>
              </a:solidFill>
              <a:round/>
              <a:headEnd/>
              <a:tailEnd/>
            </a:ln>
            <a:effectLst/>
          </p:spPr>
          <p:txBody>
            <a:bodyPr/>
            <a:lstStyle/>
            <a:p>
              <a:endParaRPr lang="en-US"/>
            </a:p>
          </p:txBody>
        </p:sp>
        <p:sp>
          <p:nvSpPr>
            <p:cNvPr id="544774" name="Line 6"/>
            <p:cNvSpPr>
              <a:spLocks noChangeShapeType="1"/>
            </p:cNvSpPr>
            <p:nvPr/>
          </p:nvSpPr>
          <p:spPr bwMode="auto">
            <a:xfrm>
              <a:off x="2664" y="3348"/>
              <a:ext cx="0" cy="624"/>
            </a:xfrm>
            <a:prstGeom prst="line">
              <a:avLst/>
            </a:prstGeom>
            <a:noFill/>
            <a:ln w="38100">
              <a:solidFill>
                <a:srgbClr val="FF00FF"/>
              </a:solidFill>
              <a:round/>
              <a:headEnd/>
              <a:tailEnd/>
            </a:ln>
            <a:effectLst/>
          </p:spPr>
          <p:txBody>
            <a:bodyPr/>
            <a:lstStyle/>
            <a:p>
              <a:endParaRPr lang="en-US"/>
            </a:p>
          </p:txBody>
        </p:sp>
        <p:sp>
          <p:nvSpPr>
            <p:cNvPr id="544775" name="Line 7"/>
            <p:cNvSpPr>
              <a:spLocks noChangeShapeType="1"/>
            </p:cNvSpPr>
            <p:nvPr/>
          </p:nvSpPr>
          <p:spPr bwMode="auto">
            <a:xfrm flipV="1">
              <a:off x="1476" y="2916"/>
              <a:ext cx="516" cy="0"/>
            </a:xfrm>
            <a:prstGeom prst="line">
              <a:avLst/>
            </a:prstGeom>
            <a:noFill/>
            <a:ln w="9525">
              <a:solidFill>
                <a:srgbClr val="FF00FF"/>
              </a:solidFill>
              <a:round/>
              <a:headEnd/>
              <a:tailEnd type="triangle" w="lg" len="med"/>
            </a:ln>
            <a:effectLst/>
          </p:spPr>
          <p:txBody>
            <a:bodyPr/>
            <a:lstStyle/>
            <a:p>
              <a:endParaRPr lang="en-US"/>
            </a:p>
          </p:txBody>
        </p:sp>
        <p:sp>
          <p:nvSpPr>
            <p:cNvPr id="544776" name="Line 8"/>
            <p:cNvSpPr>
              <a:spLocks noChangeShapeType="1"/>
            </p:cNvSpPr>
            <p:nvPr/>
          </p:nvSpPr>
          <p:spPr bwMode="auto">
            <a:xfrm>
              <a:off x="1896" y="2916"/>
              <a:ext cx="768" cy="0"/>
            </a:xfrm>
            <a:prstGeom prst="line">
              <a:avLst/>
            </a:prstGeom>
            <a:noFill/>
            <a:ln w="9525">
              <a:solidFill>
                <a:srgbClr val="FF00FF"/>
              </a:solidFill>
              <a:round/>
              <a:headEnd/>
              <a:tailEnd/>
            </a:ln>
            <a:effectLst/>
          </p:spPr>
          <p:txBody>
            <a:bodyPr/>
            <a:lstStyle/>
            <a:p>
              <a:endParaRPr lang="en-US"/>
            </a:p>
          </p:txBody>
        </p:sp>
        <p:sp>
          <p:nvSpPr>
            <p:cNvPr id="544777" name="Line 9"/>
            <p:cNvSpPr>
              <a:spLocks noChangeShapeType="1"/>
            </p:cNvSpPr>
            <p:nvPr/>
          </p:nvSpPr>
          <p:spPr bwMode="auto">
            <a:xfrm flipV="1">
              <a:off x="2664" y="2760"/>
              <a:ext cx="432" cy="156"/>
            </a:xfrm>
            <a:prstGeom prst="line">
              <a:avLst/>
            </a:prstGeom>
            <a:noFill/>
            <a:ln w="9525">
              <a:solidFill>
                <a:srgbClr val="FF00FF"/>
              </a:solidFill>
              <a:round/>
              <a:headEnd/>
              <a:tailEnd type="triangle" w="lg" len="med"/>
            </a:ln>
            <a:effectLst/>
          </p:spPr>
          <p:txBody>
            <a:bodyPr/>
            <a:lstStyle/>
            <a:p>
              <a:endParaRPr lang="en-US"/>
            </a:p>
          </p:txBody>
        </p:sp>
        <p:sp>
          <p:nvSpPr>
            <p:cNvPr id="544778" name="Line 10"/>
            <p:cNvSpPr>
              <a:spLocks noChangeShapeType="1"/>
            </p:cNvSpPr>
            <p:nvPr/>
          </p:nvSpPr>
          <p:spPr bwMode="auto">
            <a:xfrm flipV="1">
              <a:off x="3000" y="2286"/>
              <a:ext cx="618" cy="276"/>
            </a:xfrm>
            <a:prstGeom prst="line">
              <a:avLst/>
            </a:prstGeom>
            <a:noFill/>
            <a:ln w="9525">
              <a:solidFill>
                <a:srgbClr val="FF00FF"/>
              </a:solidFill>
              <a:round/>
              <a:headEnd/>
              <a:tailEnd/>
            </a:ln>
            <a:effectLst/>
          </p:spPr>
          <p:txBody>
            <a:bodyPr/>
            <a:lstStyle/>
            <a:p>
              <a:endParaRPr lang="en-US"/>
            </a:p>
          </p:txBody>
        </p:sp>
        <p:sp>
          <p:nvSpPr>
            <p:cNvPr id="544779" name="Line 11"/>
            <p:cNvSpPr>
              <a:spLocks noChangeShapeType="1"/>
            </p:cNvSpPr>
            <p:nvPr/>
          </p:nvSpPr>
          <p:spPr bwMode="auto">
            <a:xfrm flipV="1">
              <a:off x="1980" y="2484"/>
              <a:ext cx="684" cy="0"/>
            </a:xfrm>
            <a:prstGeom prst="line">
              <a:avLst/>
            </a:prstGeom>
            <a:noFill/>
            <a:ln w="9525">
              <a:solidFill>
                <a:srgbClr val="FF00FF"/>
              </a:solidFill>
              <a:round/>
              <a:headEnd/>
              <a:tailEnd/>
            </a:ln>
            <a:effectLst/>
          </p:spPr>
          <p:txBody>
            <a:bodyPr/>
            <a:lstStyle/>
            <a:p>
              <a:endParaRPr lang="en-US"/>
            </a:p>
          </p:txBody>
        </p:sp>
        <p:sp>
          <p:nvSpPr>
            <p:cNvPr id="544780" name="Line 12"/>
            <p:cNvSpPr>
              <a:spLocks noChangeShapeType="1"/>
            </p:cNvSpPr>
            <p:nvPr/>
          </p:nvSpPr>
          <p:spPr bwMode="auto">
            <a:xfrm flipV="1">
              <a:off x="2970" y="2070"/>
              <a:ext cx="600" cy="282"/>
            </a:xfrm>
            <a:prstGeom prst="line">
              <a:avLst/>
            </a:prstGeom>
            <a:noFill/>
            <a:ln w="9525">
              <a:solidFill>
                <a:srgbClr val="FF00FF"/>
              </a:solidFill>
              <a:round/>
              <a:headEnd/>
              <a:tailEnd/>
            </a:ln>
            <a:effectLst/>
          </p:spPr>
          <p:txBody>
            <a:bodyPr/>
            <a:lstStyle/>
            <a:p>
              <a:endParaRPr lang="en-US"/>
            </a:p>
          </p:txBody>
        </p:sp>
        <p:sp>
          <p:nvSpPr>
            <p:cNvPr id="544781" name="Line 13"/>
            <p:cNvSpPr>
              <a:spLocks noChangeShapeType="1"/>
            </p:cNvSpPr>
            <p:nvPr/>
          </p:nvSpPr>
          <p:spPr bwMode="auto">
            <a:xfrm>
              <a:off x="1938" y="3348"/>
              <a:ext cx="720" cy="0"/>
            </a:xfrm>
            <a:prstGeom prst="line">
              <a:avLst/>
            </a:prstGeom>
            <a:noFill/>
            <a:ln w="9525">
              <a:solidFill>
                <a:srgbClr val="FF00FF"/>
              </a:solidFill>
              <a:round/>
              <a:headEnd/>
              <a:tailEnd/>
            </a:ln>
            <a:effectLst/>
          </p:spPr>
          <p:txBody>
            <a:bodyPr/>
            <a:lstStyle/>
            <a:p>
              <a:endParaRPr lang="en-US"/>
            </a:p>
          </p:txBody>
        </p:sp>
        <p:sp>
          <p:nvSpPr>
            <p:cNvPr id="544782" name="Line 14"/>
            <p:cNvSpPr>
              <a:spLocks noChangeShapeType="1"/>
            </p:cNvSpPr>
            <p:nvPr/>
          </p:nvSpPr>
          <p:spPr bwMode="auto">
            <a:xfrm flipV="1">
              <a:off x="3168" y="2898"/>
              <a:ext cx="666" cy="252"/>
            </a:xfrm>
            <a:prstGeom prst="line">
              <a:avLst/>
            </a:prstGeom>
            <a:noFill/>
            <a:ln w="9525">
              <a:solidFill>
                <a:srgbClr val="FF00FF"/>
              </a:solidFill>
              <a:round/>
              <a:headEnd/>
              <a:tailEnd/>
            </a:ln>
            <a:effectLst/>
          </p:spPr>
          <p:txBody>
            <a:bodyPr/>
            <a:lstStyle/>
            <a:p>
              <a:endParaRPr lang="en-US"/>
            </a:p>
          </p:txBody>
        </p:sp>
        <p:sp>
          <p:nvSpPr>
            <p:cNvPr id="544783" name="Line 15"/>
            <p:cNvSpPr>
              <a:spLocks noChangeShapeType="1"/>
            </p:cNvSpPr>
            <p:nvPr/>
          </p:nvSpPr>
          <p:spPr bwMode="auto">
            <a:xfrm flipV="1">
              <a:off x="1968" y="2700"/>
              <a:ext cx="708" cy="0"/>
            </a:xfrm>
            <a:prstGeom prst="line">
              <a:avLst/>
            </a:prstGeom>
            <a:noFill/>
            <a:ln w="9525">
              <a:solidFill>
                <a:srgbClr val="FF00FF"/>
              </a:solidFill>
              <a:round/>
              <a:headEnd/>
              <a:tailEnd/>
            </a:ln>
            <a:effectLst/>
          </p:spPr>
          <p:txBody>
            <a:bodyPr/>
            <a:lstStyle/>
            <a:p>
              <a:endParaRPr lang="en-US"/>
            </a:p>
          </p:txBody>
        </p:sp>
        <p:sp>
          <p:nvSpPr>
            <p:cNvPr id="544784" name="Line 16"/>
            <p:cNvSpPr>
              <a:spLocks noChangeShapeType="1"/>
            </p:cNvSpPr>
            <p:nvPr/>
          </p:nvSpPr>
          <p:spPr bwMode="auto">
            <a:xfrm flipV="1">
              <a:off x="3054" y="2502"/>
              <a:ext cx="642" cy="270"/>
            </a:xfrm>
            <a:prstGeom prst="line">
              <a:avLst/>
            </a:prstGeom>
            <a:noFill/>
            <a:ln w="9525">
              <a:solidFill>
                <a:srgbClr val="FF00FF"/>
              </a:solidFill>
              <a:round/>
              <a:headEnd/>
              <a:tailEnd/>
            </a:ln>
            <a:effectLst/>
          </p:spPr>
          <p:txBody>
            <a:bodyPr/>
            <a:lstStyle/>
            <a:p>
              <a:endParaRPr lang="en-US"/>
            </a:p>
          </p:txBody>
        </p:sp>
        <p:sp>
          <p:nvSpPr>
            <p:cNvPr id="544785" name="Line 17"/>
            <p:cNvSpPr>
              <a:spLocks noChangeShapeType="1"/>
            </p:cNvSpPr>
            <p:nvPr/>
          </p:nvSpPr>
          <p:spPr bwMode="auto">
            <a:xfrm>
              <a:off x="1938" y="3138"/>
              <a:ext cx="726" cy="0"/>
            </a:xfrm>
            <a:prstGeom prst="line">
              <a:avLst/>
            </a:prstGeom>
            <a:noFill/>
            <a:ln w="9525">
              <a:solidFill>
                <a:srgbClr val="FF00FF"/>
              </a:solidFill>
              <a:round/>
              <a:headEnd/>
              <a:tailEnd/>
            </a:ln>
            <a:effectLst/>
          </p:spPr>
          <p:txBody>
            <a:bodyPr/>
            <a:lstStyle/>
            <a:p>
              <a:endParaRPr lang="en-US"/>
            </a:p>
          </p:txBody>
        </p:sp>
        <p:sp>
          <p:nvSpPr>
            <p:cNvPr id="544786" name="Line 18"/>
            <p:cNvSpPr>
              <a:spLocks noChangeShapeType="1"/>
            </p:cNvSpPr>
            <p:nvPr/>
          </p:nvSpPr>
          <p:spPr bwMode="auto">
            <a:xfrm flipV="1">
              <a:off x="3108" y="2706"/>
              <a:ext cx="666" cy="258"/>
            </a:xfrm>
            <a:prstGeom prst="line">
              <a:avLst/>
            </a:prstGeom>
            <a:noFill/>
            <a:ln w="9525">
              <a:solidFill>
                <a:srgbClr val="FF00FF"/>
              </a:solidFill>
              <a:round/>
              <a:headEnd/>
              <a:tailEnd/>
            </a:ln>
            <a:effectLst/>
          </p:spPr>
          <p:txBody>
            <a:bodyPr/>
            <a:lstStyle/>
            <a:p>
              <a:endParaRPr lang="en-US"/>
            </a:p>
          </p:txBody>
        </p:sp>
        <p:sp>
          <p:nvSpPr>
            <p:cNvPr id="544787" name="Line 19"/>
            <p:cNvSpPr>
              <a:spLocks noChangeShapeType="1"/>
            </p:cNvSpPr>
            <p:nvPr/>
          </p:nvSpPr>
          <p:spPr bwMode="auto">
            <a:xfrm>
              <a:off x="2664" y="2484"/>
              <a:ext cx="0" cy="864"/>
            </a:xfrm>
            <a:prstGeom prst="line">
              <a:avLst/>
            </a:prstGeom>
            <a:noFill/>
            <a:ln w="9525">
              <a:solidFill>
                <a:srgbClr val="FF00FF"/>
              </a:solidFill>
              <a:prstDash val="dash"/>
              <a:round/>
              <a:headEnd/>
              <a:tailEnd/>
            </a:ln>
            <a:effectLst/>
          </p:spPr>
          <p:txBody>
            <a:bodyPr/>
            <a:lstStyle/>
            <a:p>
              <a:endParaRPr lang="en-US"/>
            </a:p>
          </p:txBody>
        </p:sp>
        <p:sp>
          <p:nvSpPr>
            <p:cNvPr id="544788" name="Line 20"/>
            <p:cNvSpPr>
              <a:spLocks noChangeShapeType="1"/>
            </p:cNvSpPr>
            <p:nvPr/>
          </p:nvSpPr>
          <p:spPr bwMode="auto">
            <a:xfrm>
              <a:off x="1470" y="2484"/>
              <a:ext cx="540" cy="0"/>
            </a:xfrm>
            <a:prstGeom prst="line">
              <a:avLst/>
            </a:prstGeom>
            <a:noFill/>
            <a:ln w="9525">
              <a:solidFill>
                <a:srgbClr val="FF00FF"/>
              </a:solidFill>
              <a:round/>
              <a:headEnd/>
              <a:tailEnd type="triangle" w="lg" len="med"/>
            </a:ln>
            <a:effectLst/>
          </p:spPr>
          <p:txBody>
            <a:bodyPr/>
            <a:lstStyle/>
            <a:p>
              <a:endParaRPr lang="en-US"/>
            </a:p>
          </p:txBody>
        </p:sp>
        <p:sp>
          <p:nvSpPr>
            <p:cNvPr id="544789" name="Line 21"/>
            <p:cNvSpPr>
              <a:spLocks noChangeShapeType="1"/>
            </p:cNvSpPr>
            <p:nvPr/>
          </p:nvSpPr>
          <p:spPr bwMode="auto">
            <a:xfrm flipV="1">
              <a:off x="2664" y="2334"/>
              <a:ext cx="336" cy="150"/>
            </a:xfrm>
            <a:prstGeom prst="line">
              <a:avLst/>
            </a:prstGeom>
            <a:noFill/>
            <a:ln w="9525">
              <a:solidFill>
                <a:srgbClr val="FF00FF"/>
              </a:solidFill>
              <a:round/>
              <a:headEnd/>
              <a:tailEnd type="triangle" w="lg" len="med"/>
            </a:ln>
            <a:effectLst/>
          </p:spPr>
          <p:txBody>
            <a:bodyPr/>
            <a:lstStyle/>
            <a:p>
              <a:endParaRPr lang="en-US"/>
            </a:p>
          </p:txBody>
        </p:sp>
        <p:sp>
          <p:nvSpPr>
            <p:cNvPr id="544790" name="Line 22"/>
            <p:cNvSpPr>
              <a:spLocks noChangeShapeType="1"/>
            </p:cNvSpPr>
            <p:nvPr/>
          </p:nvSpPr>
          <p:spPr bwMode="auto">
            <a:xfrm flipV="1">
              <a:off x="1476" y="2700"/>
              <a:ext cx="522" cy="0"/>
            </a:xfrm>
            <a:prstGeom prst="line">
              <a:avLst/>
            </a:prstGeom>
            <a:noFill/>
            <a:ln w="9525">
              <a:solidFill>
                <a:srgbClr val="FF00FF"/>
              </a:solidFill>
              <a:round/>
              <a:headEnd/>
              <a:tailEnd type="triangle" w="lg" len="med"/>
            </a:ln>
            <a:effectLst/>
          </p:spPr>
          <p:txBody>
            <a:bodyPr/>
            <a:lstStyle/>
            <a:p>
              <a:endParaRPr lang="en-US"/>
            </a:p>
          </p:txBody>
        </p:sp>
        <p:sp>
          <p:nvSpPr>
            <p:cNvPr id="544791" name="Line 23"/>
            <p:cNvSpPr>
              <a:spLocks noChangeShapeType="1"/>
            </p:cNvSpPr>
            <p:nvPr/>
          </p:nvSpPr>
          <p:spPr bwMode="auto">
            <a:xfrm flipV="1">
              <a:off x="2664" y="2544"/>
              <a:ext cx="378" cy="156"/>
            </a:xfrm>
            <a:prstGeom prst="line">
              <a:avLst/>
            </a:prstGeom>
            <a:noFill/>
            <a:ln w="9525">
              <a:solidFill>
                <a:srgbClr val="FF00FF"/>
              </a:solidFill>
              <a:round/>
              <a:headEnd/>
              <a:tailEnd type="triangle" w="lg" len="med"/>
            </a:ln>
            <a:effectLst/>
          </p:spPr>
          <p:txBody>
            <a:bodyPr/>
            <a:lstStyle/>
            <a:p>
              <a:endParaRPr lang="en-US"/>
            </a:p>
          </p:txBody>
        </p:sp>
        <p:sp>
          <p:nvSpPr>
            <p:cNvPr id="544792" name="Line 24"/>
            <p:cNvSpPr>
              <a:spLocks noChangeShapeType="1"/>
            </p:cNvSpPr>
            <p:nvPr/>
          </p:nvSpPr>
          <p:spPr bwMode="auto">
            <a:xfrm>
              <a:off x="1488" y="3150"/>
              <a:ext cx="498" cy="0"/>
            </a:xfrm>
            <a:prstGeom prst="line">
              <a:avLst/>
            </a:prstGeom>
            <a:noFill/>
            <a:ln w="9525">
              <a:solidFill>
                <a:srgbClr val="FF00FF"/>
              </a:solidFill>
              <a:round/>
              <a:headEnd/>
              <a:tailEnd type="triangle" w="lg" len="med"/>
            </a:ln>
            <a:effectLst/>
          </p:spPr>
          <p:txBody>
            <a:bodyPr/>
            <a:lstStyle/>
            <a:p>
              <a:endParaRPr lang="en-US"/>
            </a:p>
          </p:txBody>
        </p:sp>
        <p:sp>
          <p:nvSpPr>
            <p:cNvPr id="544793" name="Line 25"/>
            <p:cNvSpPr>
              <a:spLocks noChangeShapeType="1"/>
            </p:cNvSpPr>
            <p:nvPr/>
          </p:nvSpPr>
          <p:spPr bwMode="auto">
            <a:xfrm flipV="1">
              <a:off x="2664" y="2940"/>
              <a:ext cx="480" cy="198"/>
            </a:xfrm>
            <a:prstGeom prst="line">
              <a:avLst/>
            </a:prstGeom>
            <a:noFill/>
            <a:ln w="9525">
              <a:solidFill>
                <a:srgbClr val="FF00FF"/>
              </a:solidFill>
              <a:round/>
              <a:headEnd/>
              <a:tailEnd type="triangle" w="lg" len="med"/>
            </a:ln>
            <a:effectLst/>
          </p:spPr>
          <p:txBody>
            <a:bodyPr/>
            <a:lstStyle/>
            <a:p>
              <a:endParaRPr lang="en-US"/>
            </a:p>
          </p:txBody>
        </p:sp>
        <p:sp>
          <p:nvSpPr>
            <p:cNvPr id="544794" name="Line 26"/>
            <p:cNvSpPr>
              <a:spLocks noChangeShapeType="1"/>
            </p:cNvSpPr>
            <p:nvPr/>
          </p:nvSpPr>
          <p:spPr bwMode="auto">
            <a:xfrm>
              <a:off x="1494" y="3348"/>
              <a:ext cx="474" cy="0"/>
            </a:xfrm>
            <a:prstGeom prst="line">
              <a:avLst/>
            </a:prstGeom>
            <a:noFill/>
            <a:ln w="9525">
              <a:solidFill>
                <a:srgbClr val="FF00FF"/>
              </a:solidFill>
              <a:round/>
              <a:headEnd/>
              <a:tailEnd type="triangle" w="lg" len="med"/>
            </a:ln>
            <a:effectLst/>
          </p:spPr>
          <p:txBody>
            <a:bodyPr/>
            <a:lstStyle/>
            <a:p>
              <a:endParaRPr lang="en-US"/>
            </a:p>
          </p:txBody>
        </p:sp>
        <p:sp>
          <p:nvSpPr>
            <p:cNvPr id="544795" name="Line 27"/>
            <p:cNvSpPr>
              <a:spLocks noChangeShapeType="1"/>
            </p:cNvSpPr>
            <p:nvPr/>
          </p:nvSpPr>
          <p:spPr bwMode="auto">
            <a:xfrm flipV="1">
              <a:off x="2664" y="3126"/>
              <a:ext cx="540" cy="222"/>
            </a:xfrm>
            <a:prstGeom prst="line">
              <a:avLst/>
            </a:prstGeom>
            <a:noFill/>
            <a:ln w="9525">
              <a:solidFill>
                <a:srgbClr val="FF00FF"/>
              </a:solidFill>
              <a:round/>
              <a:headEnd/>
              <a:tailEnd type="triangle" w="lg" len="med"/>
            </a:ln>
            <a:effectLst/>
          </p:spPr>
          <p:txBody>
            <a:bodyPr/>
            <a:lstStyle/>
            <a:p>
              <a:endParaRPr lang="en-US"/>
            </a:p>
          </p:txBody>
        </p:sp>
        <p:sp>
          <p:nvSpPr>
            <p:cNvPr id="544796" name="Text Box 28"/>
            <p:cNvSpPr txBox="1">
              <a:spLocks noChangeArrowheads="1"/>
            </p:cNvSpPr>
            <p:nvPr/>
          </p:nvSpPr>
          <p:spPr bwMode="auto">
            <a:xfrm>
              <a:off x="2654" y="3600"/>
              <a:ext cx="756" cy="404"/>
            </a:xfrm>
            <a:prstGeom prst="rect">
              <a:avLst/>
            </a:prstGeom>
            <a:noFill/>
            <a:ln w="9525">
              <a:noFill/>
              <a:miter lim="800000"/>
              <a:headEnd/>
              <a:tailEnd/>
            </a:ln>
            <a:effectLst/>
          </p:spPr>
          <p:txBody>
            <a:bodyPr wrap="none">
              <a:spAutoFit/>
            </a:bodyPr>
            <a:lstStyle/>
            <a:p>
              <a:pPr algn="ctr"/>
              <a:r>
                <a:rPr lang="en-US" sz="1800">
                  <a:solidFill>
                    <a:srgbClr val="0000FF"/>
                  </a:solidFill>
                </a:rPr>
                <a:t>Diffraction</a:t>
              </a:r>
            </a:p>
            <a:p>
              <a:pPr algn="ctr"/>
              <a:r>
                <a:rPr lang="en-US" sz="1800">
                  <a:solidFill>
                    <a:srgbClr val="0000FF"/>
                  </a:solidFill>
                </a:rPr>
                <a:t>slit</a:t>
              </a:r>
            </a:p>
          </p:txBody>
        </p:sp>
        <p:sp>
          <p:nvSpPr>
            <p:cNvPr id="544797" name="Text Box 29"/>
            <p:cNvSpPr txBox="1">
              <a:spLocks noChangeArrowheads="1"/>
            </p:cNvSpPr>
            <p:nvPr/>
          </p:nvSpPr>
          <p:spPr bwMode="auto">
            <a:xfrm>
              <a:off x="824" y="2640"/>
              <a:ext cx="500" cy="577"/>
            </a:xfrm>
            <a:prstGeom prst="rect">
              <a:avLst/>
            </a:prstGeom>
            <a:noFill/>
            <a:ln w="9525">
              <a:noFill/>
              <a:miter lim="800000"/>
              <a:headEnd/>
              <a:tailEnd/>
            </a:ln>
            <a:effectLst/>
          </p:spPr>
          <p:txBody>
            <a:bodyPr wrap="none">
              <a:spAutoFit/>
            </a:bodyPr>
            <a:lstStyle/>
            <a:p>
              <a:r>
                <a:rPr lang="en-US" sz="1800">
                  <a:solidFill>
                    <a:srgbClr val="0000FF"/>
                  </a:solidFill>
                </a:rPr>
                <a:t>From</a:t>
              </a:r>
            </a:p>
            <a:p>
              <a:r>
                <a:rPr lang="en-US" sz="1800">
                  <a:solidFill>
                    <a:srgbClr val="0000FF"/>
                  </a:solidFill>
                </a:rPr>
                <a:t>distant</a:t>
              </a:r>
            </a:p>
            <a:p>
              <a:r>
                <a:rPr lang="en-US" sz="1800">
                  <a:solidFill>
                    <a:srgbClr val="0000FF"/>
                  </a:solidFill>
                </a:rPr>
                <a:t>source</a:t>
              </a:r>
            </a:p>
          </p:txBody>
        </p:sp>
        <p:sp>
          <p:nvSpPr>
            <p:cNvPr id="544798" name="Text Box 30"/>
            <p:cNvSpPr txBox="1">
              <a:spLocks noChangeArrowheads="1"/>
            </p:cNvSpPr>
            <p:nvPr/>
          </p:nvSpPr>
          <p:spPr bwMode="auto">
            <a:xfrm>
              <a:off x="3854" y="2010"/>
              <a:ext cx="680" cy="750"/>
            </a:xfrm>
            <a:prstGeom prst="rect">
              <a:avLst/>
            </a:prstGeom>
            <a:noFill/>
            <a:ln w="9525">
              <a:noFill/>
              <a:miter lim="800000"/>
              <a:headEnd/>
              <a:tailEnd/>
            </a:ln>
            <a:effectLst/>
          </p:spPr>
          <p:txBody>
            <a:bodyPr wrap="none">
              <a:spAutoFit/>
            </a:bodyPr>
            <a:lstStyle/>
            <a:p>
              <a:r>
                <a:rPr lang="en-US" sz="1800">
                  <a:solidFill>
                    <a:srgbClr val="0000FF"/>
                  </a:solidFill>
                </a:rPr>
                <a:t>To point </a:t>
              </a:r>
            </a:p>
            <a:p>
              <a:r>
                <a:rPr lang="en-US" sz="1800">
                  <a:solidFill>
                    <a:srgbClr val="0000FF"/>
                  </a:solidFill>
                </a:rPr>
                <a:t>on distant</a:t>
              </a:r>
            </a:p>
            <a:p>
              <a:r>
                <a:rPr lang="en-US" sz="1800">
                  <a:solidFill>
                    <a:srgbClr val="0000FF"/>
                  </a:solidFill>
                </a:rPr>
                <a:t>viewing</a:t>
              </a:r>
            </a:p>
            <a:p>
              <a:r>
                <a:rPr lang="en-US" sz="1800">
                  <a:solidFill>
                    <a:srgbClr val="0000FF"/>
                  </a:solidFill>
                </a:rPr>
                <a:t>screen</a:t>
              </a:r>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611188" y="1196975"/>
            <a:ext cx="7402512" cy="701675"/>
          </a:xfrm>
          <a:prstGeom prst="rect">
            <a:avLst/>
          </a:prstGeom>
          <a:noFill/>
          <a:ln w="9525">
            <a:noFill/>
            <a:miter lim="800000"/>
            <a:headEnd/>
            <a:tailEnd/>
          </a:ln>
          <a:effectLst/>
        </p:spPr>
        <p:txBody>
          <a:bodyPr>
            <a:spAutoFit/>
          </a:bodyPr>
          <a:lstStyle/>
          <a:p>
            <a:pPr algn="just"/>
            <a:r>
              <a:rPr lang="en-US" sz="2000" b="1">
                <a:solidFill>
                  <a:schemeClr val="tx1"/>
                </a:solidFill>
              </a:rPr>
              <a:t>Berikut adalah susunan eksperimen untuk memperoleh pola Difraksi  Fraunhofer dari suatu celah tunggal:</a:t>
            </a:r>
          </a:p>
        </p:txBody>
      </p:sp>
      <p:grpSp>
        <p:nvGrpSpPr>
          <p:cNvPr id="545795" name="Group 3"/>
          <p:cNvGrpSpPr>
            <a:grpSpLocks/>
          </p:cNvGrpSpPr>
          <p:nvPr/>
        </p:nvGrpSpPr>
        <p:grpSpPr bwMode="auto">
          <a:xfrm>
            <a:off x="622300" y="1885950"/>
            <a:ext cx="7616825" cy="3736975"/>
            <a:chOff x="392" y="1188"/>
            <a:chExt cx="4798" cy="2354"/>
          </a:xfrm>
        </p:grpSpPr>
        <p:grpSp>
          <p:nvGrpSpPr>
            <p:cNvPr id="545796" name="Group 4"/>
            <p:cNvGrpSpPr>
              <a:grpSpLocks/>
            </p:cNvGrpSpPr>
            <p:nvPr/>
          </p:nvGrpSpPr>
          <p:grpSpPr bwMode="auto">
            <a:xfrm>
              <a:off x="392" y="1188"/>
              <a:ext cx="4798" cy="2354"/>
              <a:chOff x="392" y="1188"/>
              <a:chExt cx="4798" cy="2354"/>
            </a:xfrm>
          </p:grpSpPr>
          <p:grpSp>
            <p:nvGrpSpPr>
              <p:cNvPr id="545797" name="Group 5"/>
              <p:cNvGrpSpPr>
                <a:grpSpLocks/>
              </p:cNvGrpSpPr>
              <p:nvPr/>
            </p:nvGrpSpPr>
            <p:grpSpPr bwMode="auto">
              <a:xfrm>
                <a:off x="392" y="1188"/>
                <a:ext cx="4798" cy="2354"/>
                <a:chOff x="392" y="1188"/>
                <a:chExt cx="4798" cy="2354"/>
              </a:xfrm>
            </p:grpSpPr>
            <p:sp>
              <p:nvSpPr>
                <p:cNvPr id="545798" name="Line 6"/>
                <p:cNvSpPr>
                  <a:spLocks noChangeShapeType="1"/>
                </p:cNvSpPr>
                <p:nvPr/>
              </p:nvSpPr>
              <p:spPr bwMode="auto">
                <a:xfrm>
                  <a:off x="3144" y="1488"/>
                  <a:ext cx="0" cy="456"/>
                </a:xfrm>
                <a:prstGeom prst="line">
                  <a:avLst/>
                </a:prstGeom>
                <a:noFill/>
                <a:ln w="38100">
                  <a:solidFill>
                    <a:srgbClr val="FF00FF"/>
                  </a:solidFill>
                  <a:round/>
                  <a:headEnd/>
                  <a:tailEnd/>
                </a:ln>
                <a:effectLst/>
              </p:spPr>
              <p:txBody>
                <a:bodyPr/>
                <a:lstStyle/>
                <a:p>
                  <a:endParaRPr lang="en-US"/>
                </a:p>
              </p:txBody>
            </p:sp>
            <p:sp>
              <p:nvSpPr>
                <p:cNvPr id="545799" name="Line 7"/>
                <p:cNvSpPr>
                  <a:spLocks noChangeShapeType="1"/>
                </p:cNvSpPr>
                <p:nvPr/>
              </p:nvSpPr>
              <p:spPr bwMode="auto">
                <a:xfrm>
                  <a:off x="3144" y="2484"/>
                  <a:ext cx="0" cy="396"/>
                </a:xfrm>
                <a:prstGeom prst="line">
                  <a:avLst/>
                </a:prstGeom>
                <a:noFill/>
                <a:ln w="38100">
                  <a:solidFill>
                    <a:srgbClr val="FF00FF"/>
                  </a:solidFill>
                  <a:round/>
                  <a:headEnd/>
                  <a:tailEnd/>
                </a:ln>
                <a:effectLst/>
              </p:spPr>
              <p:txBody>
                <a:bodyPr/>
                <a:lstStyle/>
                <a:p>
                  <a:endParaRPr lang="en-US"/>
                </a:p>
              </p:txBody>
            </p:sp>
            <p:sp>
              <p:nvSpPr>
                <p:cNvPr id="545800" name="Text Box 8"/>
                <p:cNvSpPr txBox="1">
                  <a:spLocks noChangeArrowheads="1"/>
                </p:cNvSpPr>
                <p:nvPr/>
              </p:nvSpPr>
              <p:spPr bwMode="auto">
                <a:xfrm>
                  <a:off x="2774" y="2940"/>
                  <a:ext cx="756" cy="404"/>
                </a:xfrm>
                <a:prstGeom prst="rect">
                  <a:avLst/>
                </a:prstGeom>
                <a:noFill/>
                <a:ln w="9525">
                  <a:noFill/>
                  <a:miter lim="800000"/>
                  <a:headEnd/>
                  <a:tailEnd/>
                </a:ln>
                <a:effectLst/>
              </p:spPr>
              <p:txBody>
                <a:bodyPr wrap="none">
                  <a:spAutoFit/>
                </a:bodyPr>
                <a:lstStyle/>
                <a:p>
                  <a:pPr algn="ctr"/>
                  <a:r>
                    <a:rPr lang="en-US" sz="1800">
                      <a:solidFill>
                        <a:srgbClr val="0000FF"/>
                      </a:solidFill>
                    </a:rPr>
                    <a:t>Diffraction</a:t>
                  </a:r>
                </a:p>
                <a:p>
                  <a:pPr algn="ctr"/>
                  <a:r>
                    <a:rPr lang="en-US" sz="1800">
                      <a:solidFill>
                        <a:srgbClr val="0000FF"/>
                      </a:solidFill>
                    </a:rPr>
                    <a:t>slit</a:t>
                  </a:r>
                </a:p>
              </p:txBody>
            </p:sp>
            <p:sp>
              <p:nvSpPr>
                <p:cNvPr id="545801" name="Text Box 9"/>
                <p:cNvSpPr txBox="1">
                  <a:spLocks noChangeArrowheads="1"/>
                </p:cNvSpPr>
                <p:nvPr/>
              </p:nvSpPr>
              <p:spPr bwMode="auto">
                <a:xfrm>
                  <a:off x="1736" y="2784"/>
                  <a:ext cx="516" cy="404"/>
                </a:xfrm>
                <a:prstGeom prst="rect">
                  <a:avLst/>
                </a:prstGeom>
                <a:noFill/>
                <a:ln w="9525">
                  <a:noFill/>
                  <a:miter lim="800000"/>
                  <a:headEnd/>
                  <a:tailEnd/>
                </a:ln>
                <a:effectLst/>
              </p:spPr>
              <p:txBody>
                <a:bodyPr wrap="none">
                  <a:spAutoFit/>
                </a:bodyPr>
                <a:lstStyle/>
                <a:p>
                  <a:pPr algn="ctr"/>
                  <a:r>
                    <a:rPr lang="en-US" sz="1800">
                      <a:solidFill>
                        <a:srgbClr val="0000FF"/>
                      </a:solidFill>
                    </a:rPr>
                    <a:t>Source</a:t>
                  </a:r>
                </a:p>
                <a:p>
                  <a:pPr algn="ctr"/>
                  <a:r>
                    <a:rPr lang="en-US" sz="1800">
                      <a:solidFill>
                        <a:srgbClr val="0000FF"/>
                      </a:solidFill>
                    </a:rPr>
                    <a:t>slit</a:t>
                  </a:r>
                </a:p>
              </p:txBody>
            </p:sp>
            <p:sp>
              <p:nvSpPr>
                <p:cNvPr id="545802" name="Text Box 10"/>
                <p:cNvSpPr txBox="1">
                  <a:spLocks noChangeArrowheads="1"/>
                </p:cNvSpPr>
                <p:nvPr/>
              </p:nvSpPr>
              <p:spPr bwMode="auto">
                <a:xfrm>
                  <a:off x="4610" y="3138"/>
                  <a:ext cx="580" cy="404"/>
                </a:xfrm>
                <a:prstGeom prst="rect">
                  <a:avLst/>
                </a:prstGeom>
                <a:noFill/>
                <a:ln w="9525">
                  <a:noFill/>
                  <a:miter lim="800000"/>
                  <a:headEnd/>
                  <a:tailEnd/>
                </a:ln>
                <a:effectLst/>
              </p:spPr>
              <p:txBody>
                <a:bodyPr wrap="none">
                  <a:spAutoFit/>
                </a:bodyPr>
                <a:lstStyle/>
                <a:p>
                  <a:pPr algn="ctr"/>
                  <a:r>
                    <a:rPr lang="en-US" sz="1800">
                      <a:solidFill>
                        <a:srgbClr val="0000FF"/>
                      </a:solidFill>
                    </a:rPr>
                    <a:t>viewing</a:t>
                  </a:r>
                </a:p>
                <a:p>
                  <a:pPr algn="ctr"/>
                  <a:r>
                    <a:rPr lang="en-US" sz="1800">
                      <a:solidFill>
                        <a:srgbClr val="0000FF"/>
                      </a:solidFill>
                    </a:rPr>
                    <a:t>screen</a:t>
                  </a:r>
                </a:p>
              </p:txBody>
            </p:sp>
            <p:sp>
              <p:nvSpPr>
                <p:cNvPr id="545803" name="Oval 11"/>
                <p:cNvSpPr>
                  <a:spLocks noChangeArrowheads="1"/>
                </p:cNvSpPr>
                <p:nvPr/>
              </p:nvSpPr>
              <p:spPr bwMode="auto">
                <a:xfrm>
                  <a:off x="1236" y="1884"/>
                  <a:ext cx="108" cy="624"/>
                </a:xfrm>
                <a:prstGeom prst="ellipse">
                  <a:avLst/>
                </a:prstGeom>
                <a:solidFill>
                  <a:schemeClr val="hlink"/>
                </a:solidFill>
                <a:ln w="9525">
                  <a:solidFill>
                    <a:srgbClr val="FF00FF"/>
                  </a:solidFill>
                  <a:round/>
                  <a:headEnd/>
                  <a:tailEnd/>
                </a:ln>
                <a:effectLst/>
              </p:spPr>
              <p:txBody>
                <a:bodyPr wrap="none" anchor="ctr"/>
                <a:lstStyle/>
                <a:p>
                  <a:endParaRPr lang="en-US"/>
                </a:p>
              </p:txBody>
            </p:sp>
            <p:sp>
              <p:nvSpPr>
                <p:cNvPr id="545804" name="Oval 12"/>
                <p:cNvSpPr>
                  <a:spLocks noChangeArrowheads="1"/>
                </p:cNvSpPr>
                <p:nvPr/>
              </p:nvSpPr>
              <p:spPr bwMode="auto">
                <a:xfrm>
                  <a:off x="2868" y="1788"/>
                  <a:ext cx="132" cy="828"/>
                </a:xfrm>
                <a:prstGeom prst="ellipse">
                  <a:avLst/>
                </a:prstGeom>
                <a:solidFill>
                  <a:schemeClr val="hlink"/>
                </a:solidFill>
                <a:ln w="9525">
                  <a:solidFill>
                    <a:srgbClr val="FF00FF"/>
                  </a:solidFill>
                  <a:round/>
                  <a:headEnd/>
                  <a:tailEnd/>
                </a:ln>
                <a:effectLst/>
              </p:spPr>
              <p:txBody>
                <a:bodyPr wrap="none" anchor="ctr"/>
                <a:lstStyle/>
                <a:p>
                  <a:endParaRPr lang="en-US"/>
                </a:p>
              </p:txBody>
            </p:sp>
            <p:sp>
              <p:nvSpPr>
                <p:cNvPr id="545805" name="Oval 13"/>
                <p:cNvSpPr>
                  <a:spLocks noChangeArrowheads="1"/>
                </p:cNvSpPr>
                <p:nvPr/>
              </p:nvSpPr>
              <p:spPr bwMode="auto">
                <a:xfrm>
                  <a:off x="3276" y="1776"/>
                  <a:ext cx="132" cy="840"/>
                </a:xfrm>
                <a:prstGeom prst="ellipse">
                  <a:avLst/>
                </a:prstGeom>
                <a:solidFill>
                  <a:schemeClr val="hlink"/>
                </a:solidFill>
                <a:ln w="9525">
                  <a:solidFill>
                    <a:srgbClr val="FF00FF"/>
                  </a:solidFill>
                  <a:round/>
                  <a:headEnd/>
                  <a:tailEnd/>
                </a:ln>
                <a:effectLst/>
              </p:spPr>
              <p:txBody>
                <a:bodyPr wrap="none" anchor="ctr"/>
                <a:lstStyle/>
                <a:p>
                  <a:endParaRPr lang="en-US"/>
                </a:p>
              </p:txBody>
            </p:sp>
            <p:sp>
              <p:nvSpPr>
                <p:cNvPr id="545806" name="Line 14"/>
                <p:cNvSpPr>
                  <a:spLocks noChangeShapeType="1"/>
                </p:cNvSpPr>
                <p:nvPr/>
              </p:nvSpPr>
              <p:spPr bwMode="auto">
                <a:xfrm>
                  <a:off x="1980" y="1764"/>
                  <a:ext cx="0" cy="396"/>
                </a:xfrm>
                <a:prstGeom prst="line">
                  <a:avLst/>
                </a:prstGeom>
                <a:noFill/>
                <a:ln w="38100">
                  <a:solidFill>
                    <a:srgbClr val="FF00FF"/>
                  </a:solidFill>
                  <a:round/>
                  <a:headEnd/>
                  <a:tailEnd/>
                </a:ln>
                <a:effectLst/>
              </p:spPr>
              <p:txBody>
                <a:bodyPr/>
                <a:lstStyle/>
                <a:p>
                  <a:endParaRPr lang="en-US"/>
                </a:p>
              </p:txBody>
            </p:sp>
            <p:sp>
              <p:nvSpPr>
                <p:cNvPr id="545807" name="Line 15"/>
                <p:cNvSpPr>
                  <a:spLocks noChangeShapeType="1"/>
                </p:cNvSpPr>
                <p:nvPr/>
              </p:nvSpPr>
              <p:spPr bwMode="auto">
                <a:xfrm flipH="1">
                  <a:off x="1980" y="2256"/>
                  <a:ext cx="0" cy="408"/>
                </a:xfrm>
                <a:prstGeom prst="line">
                  <a:avLst/>
                </a:prstGeom>
                <a:noFill/>
                <a:ln w="38100">
                  <a:solidFill>
                    <a:srgbClr val="FF00FF"/>
                  </a:solidFill>
                  <a:round/>
                  <a:headEnd/>
                  <a:tailEnd/>
                </a:ln>
                <a:effectLst/>
              </p:spPr>
              <p:txBody>
                <a:bodyPr/>
                <a:lstStyle/>
                <a:p>
                  <a:endParaRPr lang="en-US"/>
                </a:p>
              </p:txBody>
            </p:sp>
            <p:sp>
              <p:nvSpPr>
                <p:cNvPr id="545808" name="Line 16"/>
                <p:cNvSpPr>
                  <a:spLocks noChangeShapeType="1"/>
                </p:cNvSpPr>
                <p:nvPr/>
              </p:nvSpPr>
              <p:spPr bwMode="auto">
                <a:xfrm>
                  <a:off x="636" y="2196"/>
                  <a:ext cx="2508" cy="0"/>
                </a:xfrm>
                <a:prstGeom prst="line">
                  <a:avLst/>
                </a:prstGeom>
                <a:noFill/>
                <a:ln w="9525">
                  <a:solidFill>
                    <a:srgbClr val="FF00FF"/>
                  </a:solidFill>
                  <a:round/>
                  <a:headEnd/>
                  <a:tailEnd type="triangle" w="med" len="med"/>
                </a:ln>
                <a:effectLst/>
              </p:spPr>
              <p:txBody>
                <a:bodyPr/>
                <a:lstStyle/>
                <a:p>
                  <a:endParaRPr lang="en-US"/>
                </a:p>
              </p:txBody>
            </p:sp>
            <p:sp>
              <p:nvSpPr>
                <p:cNvPr id="545809" name="Line 17"/>
                <p:cNvSpPr>
                  <a:spLocks noChangeShapeType="1"/>
                </p:cNvSpPr>
                <p:nvPr/>
              </p:nvSpPr>
              <p:spPr bwMode="auto">
                <a:xfrm>
                  <a:off x="4872" y="1188"/>
                  <a:ext cx="0" cy="1896"/>
                </a:xfrm>
                <a:prstGeom prst="line">
                  <a:avLst/>
                </a:prstGeom>
                <a:noFill/>
                <a:ln w="38100">
                  <a:solidFill>
                    <a:srgbClr val="FF00FF"/>
                  </a:solidFill>
                  <a:round/>
                  <a:headEnd/>
                  <a:tailEnd/>
                </a:ln>
                <a:effectLst/>
              </p:spPr>
              <p:txBody>
                <a:bodyPr/>
                <a:lstStyle/>
                <a:p>
                  <a:endParaRPr lang="en-US"/>
                </a:p>
              </p:txBody>
            </p:sp>
            <p:sp>
              <p:nvSpPr>
                <p:cNvPr id="545810" name="Line 18"/>
                <p:cNvSpPr>
                  <a:spLocks noChangeShapeType="1"/>
                </p:cNvSpPr>
                <p:nvPr/>
              </p:nvSpPr>
              <p:spPr bwMode="auto">
                <a:xfrm flipV="1">
                  <a:off x="624" y="1992"/>
                  <a:ext cx="684" cy="204"/>
                </a:xfrm>
                <a:prstGeom prst="line">
                  <a:avLst/>
                </a:prstGeom>
                <a:noFill/>
                <a:ln w="9525">
                  <a:solidFill>
                    <a:srgbClr val="FF00FF"/>
                  </a:solidFill>
                  <a:round/>
                  <a:headEnd/>
                  <a:tailEnd/>
                </a:ln>
                <a:effectLst/>
              </p:spPr>
              <p:txBody>
                <a:bodyPr/>
                <a:lstStyle/>
                <a:p>
                  <a:endParaRPr lang="en-US"/>
                </a:p>
              </p:txBody>
            </p:sp>
            <p:sp>
              <p:nvSpPr>
                <p:cNvPr id="545811" name="Line 19"/>
                <p:cNvSpPr>
                  <a:spLocks noChangeShapeType="1"/>
                </p:cNvSpPr>
                <p:nvPr/>
              </p:nvSpPr>
              <p:spPr bwMode="auto">
                <a:xfrm>
                  <a:off x="1296" y="2004"/>
                  <a:ext cx="1644" cy="468"/>
                </a:xfrm>
                <a:prstGeom prst="line">
                  <a:avLst/>
                </a:prstGeom>
                <a:noFill/>
                <a:ln w="9525">
                  <a:solidFill>
                    <a:srgbClr val="FF00FF"/>
                  </a:solidFill>
                  <a:round/>
                  <a:headEnd/>
                  <a:tailEnd/>
                </a:ln>
                <a:effectLst/>
              </p:spPr>
              <p:txBody>
                <a:bodyPr/>
                <a:lstStyle/>
                <a:p>
                  <a:endParaRPr lang="en-US"/>
                </a:p>
              </p:txBody>
            </p:sp>
            <p:sp>
              <p:nvSpPr>
                <p:cNvPr id="545812" name="Line 20"/>
                <p:cNvSpPr>
                  <a:spLocks noChangeShapeType="1"/>
                </p:cNvSpPr>
                <p:nvPr/>
              </p:nvSpPr>
              <p:spPr bwMode="auto">
                <a:xfrm>
                  <a:off x="2916" y="2472"/>
                  <a:ext cx="228" cy="0"/>
                </a:xfrm>
                <a:prstGeom prst="line">
                  <a:avLst/>
                </a:prstGeom>
                <a:noFill/>
                <a:ln w="9525">
                  <a:solidFill>
                    <a:srgbClr val="FF00FF"/>
                  </a:solidFill>
                  <a:round/>
                  <a:headEnd/>
                  <a:tailEnd type="triangle" w="med" len="med"/>
                </a:ln>
                <a:effectLst/>
              </p:spPr>
              <p:txBody>
                <a:bodyPr/>
                <a:lstStyle/>
                <a:p>
                  <a:endParaRPr lang="en-US"/>
                </a:p>
              </p:txBody>
            </p:sp>
            <p:sp>
              <p:nvSpPr>
                <p:cNvPr id="545813" name="Line 21"/>
                <p:cNvSpPr>
                  <a:spLocks noChangeShapeType="1"/>
                </p:cNvSpPr>
                <p:nvPr/>
              </p:nvSpPr>
              <p:spPr bwMode="auto">
                <a:xfrm flipV="1">
                  <a:off x="3336" y="1632"/>
                  <a:ext cx="1536" cy="780"/>
                </a:xfrm>
                <a:prstGeom prst="line">
                  <a:avLst/>
                </a:prstGeom>
                <a:noFill/>
                <a:ln w="9525">
                  <a:solidFill>
                    <a:srgbClr val="FF00FF"/>
                  </a:solidFill>
                  <a:round/>
                  <a:headEnd/>
                  <a:tailEnd/>
                </a:ln>
                <a:effectLst/>
              </p:spPr>
              <p:txBody>
                <a:bodyPr/>
                <a:lstStyle/>
                <a:p>
                  <a:endParaRPr lang="en-US"/>
                </a:p>
              </p:txBody>
            </p:sp>
            <p:sp>
              <p:nvSpPr>
                <p:cNvPr id="545814" name="Line 22"/>
                <p:cNvSpPr>
                  <a:spLocks noChangeShapeType="1"/>
                </p:cNvSpPr>
                <p:nvPr/>
              </p:nvSpPr>
              <p:spPr bwMode="auto">
                <a:xfrm>
                  <a:off x="612" y="2208"/>
                  <a:ext cx="684" cy="204"/>
                </a:xfrm>
                <a:prstGeom prst="line">
                  <a:avLst/>
                </a:prstGeom>
                <a:noFill/>
                <a:ln w="9525">
                  <a:solidFill>
                    <a:srgbClr val="FF00FF"/>
                  </a:solidFill>
                  <a:round/>
                  <a:headEnd/>
                  <a:tailEnd/>
                </a:ln>
                <a:effectLst/>
              </p:spPr>
              <p:txBody>
                <a:bodyPr/>
                <a:lstStyle/>
                <a:p>
                  <a:endParaRPr lang="en-US"/>
                </a:p>
              </p:txBody>
            </p:sp>
            <p:sp>
              <p:nvSpPr>
                <p:cNvPr id="545815" name="Line 23"/>
                <p:cNvSpPr>
                  <a:spLocks noChangeShapeType="1"/>
                </p:cNvSpPr>
                <p:nvPr/>
              </p:nvSpPr>
              <p:spPr bwMode="auto">
                <a:xfrm flipV="1">
                  <a:off x="1284" y="1932"/>
                  <a:ext cx="1644" cy="468"/>
                </a:xfrm>
                <a:prstGeom prst="line">
                  <a:avLst/>
                </a:prstGeom>
                <a:noFill/>
                <a:ln w="9525">
                  <a:solidFill>
                    <a:srgbClr val="FF00FF"/>
                  </a:solidFill>
                  <a:round/>
                  <a:headEnd/>
                  <a:tailEnd/>
                </a:ln>
                <a:effectLst/>
              </p:spPr>
              <p:txBody>
                <a:bodyPr/>
                <a:lstStyle/>
                <a:p>
                  <a:endParaRPr lang="en-US"/>
                </a:p>
              </p:txBody>
            </p:sp>
            <p:sp>
              <p:nvSpPr>
                <p:cNvPr id="545816" name="Line 24"/>
                <p:cNvSpPr>
                  <a:spLocks noChangeShapeType="1"/>
                </p:cNvSpPr>
                <p:nvPr/>
              </p:nvSpPr>
              <p:spPr bwMode="auto">
                <a:xfrm flipV="1">
                  <a:off x="2904" y="1932"/>
                  <a:ext cx="234" cy="0"/>
                </a:xfrm>
                <a:prstGeom prst="line">
                  <a:avLst/>
                </a:prstGeom>
                <a:noFill/>
                <a:ln w="9525">
                  <a:solidFill>
                    <a:srgbClr val="FF00FF"/>
                  </a:solidFill>
                  <a:round/>
                  <a:headEnd/>
                  <a:tailEnd type="triangle" w="med" len="med"/>
                </a:ln>
                <a:effectLst/>
              </p:spPr>
              <p:txBody>
                <a:bodyPr/>
                <a:lstStyle/>
                <a:p>
                  <a:endParaRPr lang="en-US"/>
                </a:p>
              </p:txBody>
            </p:sp>
            <p:sp>
              <p:nvSpPr>
                <p:cNvPr id="545817" name="Line 25"/>
                <p:cNvSpPr>
                  <a:spLocks noChangeShapeType="1"/>
                </p:cNvSpPr>
                <p:nvPr/>
              </p:nvSpPr>
              <p:spPr bwMode="auto">
                <a:xfrm flipV="1">
                  <a:off x="3336" y="1614"/>
                  <a:ext cx="1530" cy="270"/>
                </a:xfrm>
                <a:prstGeom prst="line">
                  <a:avLst/>
                </a:prstGeom>
                <a:noFill/>
                <a:ln w="9525">
                  <a:solidFill>
                    <a:srgbClr val="FF00FF"/>
                  </a:solidFill>
                  <a:round/>
                  <a:headEnd/>
                  <a:tailEnd/>
                </a:ln>
                <a:effectLst/>
              </p:spPr>
              <p:txBody>
                <a:bodyPr/>
                <a:lstStyle/>
                <a:p>
                  <a:endParaRPr lang="en-US"/>
                </a:p>
              </p:txBody>
            </p:sp>
            <p:sp>
              <p:nvSpPr>
                <p:cNvPr id="545818" name="Oval 26"/>
                <p:cNvSpPr>
                  <a:spLocks noChangeArrowheads="1"/>
                </p:cNvSpPr>
                <p:nvPr/>
              </p:nvSpPr>
              <p:spPr bwMode="auto">
                <a:xfrm>
                  <a:off x="576" y="2136"/>
                  <a:ext cx="108" cy="120"/>
                </a:xfrm>
                <a:prstGeom prst="ellipse">
                  <a:avLst/>
                </a:prstGeom>
                <a:solidFill>
                  <a:srgbClr val="FF9900"/>
                </a:solidFill>
                <a:ln w="9525">
                  <a:solidFill>
                    <a:srgbClr val="FF00FF"/>
                  </a:solidFill>
                  <a:round/>
                  <a:headEnd/>
                  <a:tailEnd/>
                </a:ln>
                <a:effectLst/>
              </p:spPr>
              <p:txBody>
                <a:bodyPr wrap="none" anchor="ctr"/>
                <a:lstStyle/>
                <a:p>
                  <a:endParaRPr lang="en-US"/>
                </a:p>
              </p:txBody>
            </p:sp>
            <p:sp>
              <p:nvSpPr>
                <p:cNvPr id="545819" name="Text Box 27"/>
                <p:cNvSpPr txBox="1">
                  <a:spLocks noChangeArrowheads="1"/>
                </p:cNvSpPr>
                <p:nvPr/>
              </p:nvSpPr>
              <p:spPr bwMode="auto">
                <a:xfrm>
                  <a:off x="392" y="2448"/>
                  <a:ext cx="492" cy="404"/>
                </a:xfrm>
                <a:prstGeom prst="rect">
                  <a:avLst/>
                </a:prstGeom>
                <a:noFill/>
                <a:ln w="9525">
                  <a:noFill/>
                  <a:miter lim="800000"/>
                  <a:headEnd/>
                  <a:tailEnd/>
                </a:ln>
                <a:effectLst/>
              </p:spPr>
              <p:txBody>
                <a:bodyPr>
                  <a:spAutoFit/>
                </a:bodyPr>
                <a:lstStyle/>
                <a:p>
                  <a:pPr algn="ctr"/>
                  <a:r>
                    <a:rPr lang="en-US" sz="1800">
                      <a:solidFill>
                        <a:srgbClr val="0000FF"/>
                      </a:solidFill>
                    </a:rPr>
                    <a:t>Light</a:t>
                  </a:r>
                </a:p>
                <a:p>
                  <a:pPr algn="ctr"/>
                  <a:r>
                    <a:rPr lang="en-US" sz="1800">
                      <a:solidFill>
                        <a:srgbClr val="0000FF"/>
                      </a:solidFill>
                    </a:rPr>
                    <a:t>source</a:t>
                  </a:r>
                </a:p>
              </p:txBody>
            </p:sp>
            <p:sp>
              <p:nvSpPr>
                <p:cNvPr id="545820" name="Line 28"/>
                <p:cNvSpPr>
                  <a:spLocks noChangeShapeType="1"/>
                </p:cNvSpPr>
                <p:nvPr/>
              </p:nvSpPr>
              <p:spPr bwMode="auto">
                <a:xfrm>
                  <a:off x="3144" y="1944"/>
                  <a:ext cx="0" cy="540"/>
                </a:xfrm>
                <a:prstGeom prst="line">
                  <a:avLst/>
                </a:prstGeom>
                <a:noFill/>
                <a:ln w="9525">
                  <a:solidFill>
                    <a:srgbClr val="FF00FF"/>
                  </a:solidFill>
                  <a:prstDash val="dash"/>
                  <a:round/>
                  <a:headEnd/>
                  <a:tailEnd/>
                </a:ln>
                <a:effectLst/>
              </p:spPr>
              <p:txBody>
                <a:bodyPr/>
                <a:lstStyle/>
                <a:p>
                  <a:endParaRPr lang="en-US"/>
                </a:p>
              </p:txBody>
            </p:sp>
            <p:sp>
              <p:nvSpPr>
                <p:cNvPr id="545821" name="Line 29"/>
                <p:cNvSpPr>
                  <a:spLocks noChangeShapeType="1"/>
                </p:cNvSpPr>
                <p:nvPr/>
              </p:nvSpPr>
              <p:spPr bwMode="auto">
                <a:xfrm flipV="1">
                  <a:off x="3144" y="2154"/>
                  <a:ext cx="186" cy="42"/>
                </a:xfrm>
                <a:prstGeom prst="line">
                  <a:avLst/>
                </a:prstGeom>
                <a:noFill/>
                <a:ln w="9525">
                  <a:solidFill>
                    <a:srgbClr val="FF00FF"/>
                  </a:solidFill>
                  <a:round/>
                  <a:headEnd/>
                  <a:tailEnd/>
                </a:ln>
                <a:effectLst/>
              </p:spPr>
              <p:txBody>
                <a:bodyPr/>
                <a:lstStyle/>
                <a:p>
                  <a:endParaRPr lang="en-US"/>
                </a:p>
              </p:txBody>
            </p:sp>
            <p:sp>
              <p:nvSpPr>
                <p:cNvPr id="545822" name="Line 30"/>
                <p:cNvSpPr>
                  <a:spLocks noChangeShapeType="1"/>
                </p:cNvSpPr>
                <p:nvPr/>
              </p:nvSpPr>
              <p:spPr bwMode="auto">
                <a:xfrm flipV="1">
                  <a:off x="3144" y="2418"/>
                  <a:ext cx="198" cy="54"/>
                </a:xfrm>
                <a:prstGeom prst="line">
                  <a:avLst/>
                </a:prstGeom>
                <a:noFill/>
                <a:ln w="9525">
                  <a:solidFill>
                    <a:srgbClr val="FF00FF"/>
                  </a:solidFill>
                  <a:round/>
                  <a:headEnd/>
                  <a:tailEnd/>
                </a:ln>
                <a:effectLst/>
              </p:spPr>
              <p:txBody>
                <a:bodyPr/>
                <a:lstStyle/>
                <a:p>
                  <a:endParaRPr lang="en-US"/>
                </a:p>
              </p:txBody>
            </p:sp>
            <p:sp>
              <p:nvSpPr>
                <p:cNvPr id="545823" name="Line 31"/>
                <p:cNvSpPr>
                  <a:spLocks noChangeShapeType="1"/>
                </p:cNvSpPr>
                <p:nvPr/>
              </p:nvSpPr>
              <p:spPr bwMode="auto">
                <a:xfrm flipH="1">
                  <a:off x="3150" y="1884"/>
                  <a:ext cx="174" cy="54"/>
                </a:xfrm>
                <a:prstGeom prst="line">
                  <a:avLst/>
                </a:prstGeom>
                <a:noFill/>
                <a:ln w="9525">
                  <a:solidFill>
                    <a:srgbClr val="FF00FF"/>
                  </a:solidFill>
                  <a:round/>
                  <a:headEnd/>
                  <a:tailEnd/>
                </a:ln>
                <a:effectLst/>
              </p:spPr>
              <p:txBody>
                <a:bodyPr/>
                <a:lstStyle/>
                <a:p>
                  <a:endParaRPr lang="en-US"/>
                </a:p>
              </p:txBody>
            </p:sp>
            <p:sp>
              <p:nvSpPr>
                <p:cNvPr id="545824" name="Line 32"/>
                <p:cNvSpPr>
                  <a:spLocks noChangeShapeType="1"/>
                </p:cNvSpPr>
                <p:nvPr/>
              </p:nvSpPr>
              <p:spPr bwMode="auto">
                <a:xfrm flipV="1">
                  <a:off x="3348" y="1626"/>
                  <a:ext cx="1518" cy="522"/>
                </a:xfrm>
                <a:prstGeom prst="line">
                  <a:avLst/>
                </a:prstGeom>
                <a:noFill/>
                <a:ln w="9525">
                  <a:solidFill>
                    <a:srgbClr val="FF00FF"/>
                  </a:solidFill>
                  <a:round/>
                  <a:headEnd/>
                  <a:tailEnd/>
                </a:ln>
                <a:effectLst/>
              </p:spPr>
              <p:txBody>
                <a:bodyPr/>
                <a:lstStyle/>
                <a:p>
                  <a:endParaRPr lang="en-US"/>
                </a:p>
              </p:txBody>
            </p:sp>
            <p:sp>
              <p:nvSpPr>
                <p:cNvPr id="545825" name="Text Box 33"/>
                <p:cNvSpPr txBox="1">
                  <a:spLocks noChangeArrowheads="1"/>
                </p:cNvSpPr>
                <p:nvPr/>
              </p:nvSpPr>
              <p:spPr bwMode="auto">
                <a:xfrm>
                  <a:off x="4958" y="1476"/>
                  <a:ext cx="204" cy="231"/>
                </a:xfrm>
                <a:prstGeom prst="rect">
                  <a:avLst/>
                </a:prstGeom>
                <a:noFill/>
                <a:ln w="9525">
                  <a:noFill/>
                  <a:miter lim="800000"/>
                  <a:headEnd/>
                  <a:tailEnd/>
                </a:ln>
                <a:effectLst/>
              </p:spPr>
              <p:txBody>
                <a:bodyPr wrap="none">
                  <a:spAutoFit/>
                </a:bodyPr>
                <a:lstStyle/>
                <a:p>
                  <a:r>
                    <a:rPr lang="en-US" sz="1800" i="1">
                      <a:solidFill>
                        <a:srgbClr val="0000FF"/>
                      </a:solidFill>
                    </a:rPr>
                    <a:t>P</a:t>
                  </a:r>
                </a:p>
              </p:txBody>
            </p:sp>
          </p:grpSp>
          <p:sp>
            <p:nvSpPr>
              <p:cNvPr id="545826" name="Line 34"/>
              <p:cNvSpPr>
                <a:spLocks noChangeShapeType="1"/>
              </p:cNvSpPr>
              <p:nvPr/>
            </p:nvSpPr>
            <p:spPr bwMode="auto">
              <a:xfrm>
                <a:off x="3132" y="2208"/>
                <a:ext cx="1740" cy="0"/>
              </a:xfrm>
              <a:prstGeom prst="line">
                <a:avLst/>
              </a:prstGeom>
              <a:noFill/>
              <a:ln w="9525">
                <a:solidFill>
                  <a:srgbClr val="FF00FF"/>
                </a:solidFill>
                <a:prstDash val="sysDot"/>
                <a:round/>
                <a:headEnd/>
                <a:tailEnd/>
              </a:ln>
              <a:effectLst/>
            </p:spPr>
            <p:txBody>
              <a:bodyPr/>
              <a:lstStyle/>
              <a:p>
                <a:endParaRPr lang="en-US"/>
              </a:p>
            </p:txBody>
          </p:sp>
          <p:grpSp>
            <p:nvGrpSpPr>
              <p:cNvPr id="545827" name="Group 35"/>
              <p:cNvGrpSpPr>
                <a:grpSpLocks/>
              </p:cNvGrpSpPr>
              <p:nvPr/>
            </p:nvGrpSpPr>
            <p:grpSpPr bwMode="auto">
              <a:xfrm>
                <a:off x="624" y="1632"/>
                <a:ext cx="4248" cy="696"/>
                <a:chOff x="624" y="1632"/>
                <a:chExt cx="4248" cy="696"/>
              </a:xfrm>
            </p:grpSpPr>
            <p:sp>
              <p:nvSpPr>
                <p:cNvPr id="545828" name="Line 36"/>
                <p:cNvSpPr>
                  <a:spLocks noChangeShapeType="1"/>
                </p:cNvSpPr>
                <p:nvPr/>
              </p:nvSpPr>
              <p:spPr bwMode="auto">
                <a:xfrm flipV="1">
                  <a:off x="624" y="2106"/>
                  <a:ext cx="660" cy="90"/>
                </a:xfrm>
                <a:prstGeom prst="line">
                  <a:avLst/>
                </a:prstGeom>
                <a:noFill/>
                <a:ln w="9525">
                  <a:solidFill>
                    <a:srgbClr val="FF00FF"/>
                  </a:solidFill>
                  <a:round/>
                  <a:headEnd/>
                  <a:tailEnd/>
                </a:ln>
                <a:effectLst/>
              </p:spPr>
              <p:txBody>
                <a:bodyPr/>
                <a:lstStyle/>
                <a:p>
                  <a:endParaRPr lang="en-US"/>
                </a:p>
              </p:txBody>
            </p:sp>
            <p:sp>
              <p:nvSpPr>
                <p:cNvPr id="545829" name="Line 37"/>
                <p:cNvSpPr>
                  <a:spLocks noChangeShapeType="1"/>
                </p:cNvSpPr>
                <p:nvPr/>
              </p:nvSpPr>
              <p:spPr bwMode="auto">
                <a:xfrm>
                  <a:off x="1284" y="2106"/>
                  <a:ext cx="1638" cy="222"/>
                </a:xfrm>
                <a:prstGeom prst="line">
                  <a:avLst/>
                </a:prstGeom>
                <a:noFill/>
                <a:ln w="9525">
                  <a:solidFill>
                    <a:srgbClr val="FF00FF"/>
                  </a:solidFill>
                  <a:round/>
                  <a:headEnd/>
                  <a:tailEnd/>
                </a:ln>
                <a:effectLst/>
              </p:spPr>
              <p:txBody>
                <a:bodyPr/>
                <a:lstStyle/>
                <a:p>
                  <a:endParaRPr lang="en-US"/>
                </a:p>
              </p:txBody>
            </p:sp>
            <p:sp>
              <p:nvSpPr>
                <p:cNvPr id="545830" name="Line 38"/>
                <p:cNvSpPr>
                  <a:spLocks noChangeShapeType="1"/>
                </p:cNvSpPr>
                <p:nvPr/>
              </p:nvSpPr>
              <p:spPr bwMode="auto">
                <a:xfrm>
                  <a:off x="2928" y="2328"/>
                  <a:ext cx="210" cy="0"/>
                </a:xfrm>
                <a:prstGeom prst="line">
                  <a:avLst/>
                </a:prstGeom>
                <a:noFill/>
                <a:ln w="9525">
                  <a:solidFill>
                    <a:srgbClr val="FF00FF"/>
                  </a:solidFill>
                  <a:round/>
                  <a:headEnd/>
                  <a:tailEnd type="triangle" w="med" len="med"/>
                </a:ln>
                <a:effectLst/>
              </p:spPr>
              <p:txBody>
                <a:bodyPr/>
                <a:lstStyle/>
                <a:p>
                  <a:endParaRPr lang="en-US"/>
                </a:p>
              </p:txBody>
            </p:sp>
            <p:sp>
              <p:nvSpPr>
                <p:cNvPr id="545831" name="Line 39"/>
                <p:cNvSpPr>
                  <a:spLocks noChangeShapeType="1"/>
                </p:cNvSpPr>
                <p:nvPr/>
              </p:nvSpPr>
              <p:spPr bwMode="auto">
                <a:xfrm flipV="1">
                  <a:off x="3144" y="2280"/>
                  <a:ext cx="192" cy="48"/>
                </a:xfrm>
                <a:prstGeom prst="line">
                  <a:avLst/>
                </a:prstGeom>
                <a:noFill/>
                <a:ln w="9525">
                  <a:solidFill>
                    <a:srgbClr val="FF00FF"/>
                  </a:solidFill>
                  <a:round/>
                  <a:headEnd/>
                  <a:tailEnd/>
                </a:ln>
                <a:effectLst/>
              </p:spPr>
              <p:txBody>
                <a:bodyPr/>
                <a:lstStyle/>
                <a:p>
                  <a:endParaRPr lang="en-US"/>
                </a:p>
              </p:txBody>
            </p:sp>
            <p:sp>
              <p:nvSpPr>
                <p:cNvPr id="545832" name="Line 40"/>
                <p:cNvSpPr>
                  <a:spLocks noChangeShapeType="1"/>
                </p:cNvSpPr>
                <p:nvPr/>
              </p:nvSpPr>
              <p:spPr bwMode="auto">
                <a:xfrm flipV="1">
                  <a:off x="3336" y="1632"/>
                  <a:ext cx="1536" cy="648"/>
                </a:xfrm>
                <a:prstGeom prst="line">
                  <a:avLst/>
                </a:prstGeom>
                <a:noFill/>
                <a:ln w="9525">
                  <a:solidFill>
                    <a:srgbClr val="FF00FF"/>
                  </a:solidFill>
                  <a:round/>
                  <a:headEnd/>
                  <a:tailEnd/>
                </a:ln>
                <a:effectLst/>
              </p:spPr>
              <p:txBody>
                <a:bodyPr/>
                <a:lstStyle/>
                <a:p>
                  <a:endParaRPr lang="en-US"/>
                </a:p>
              </p:txBody>
            </p:sp>
          </p:grpSp>
          <p:sp>
            <p:nvSpPr>
              <p:cNvPr id="545833" name="Line 41"/>
              <p:cNvSpPr>
                <a:spLocks noChangeShapeType="1"/>
              </p:cNvSpPr>
              <p:nvPr/>
            </p:nvSpPr>
            <p:spPr bwMode="auto">
              <a:xfrm>
                <a:off x="636" y="2202"/>
                <a:ext cx="660" cy="90"/>
              </a:xfrm>
              <a:prstGeom prst="line">
                <a:avLst/>
              </a:prstGeom>
              <a:noFill/>
              <a:ln w="9525">
                <a:solidFill>
                  <a:srgbClr val="FF00FF"/>
                </a:solidFill>
                <a:round/>
                <a:headEnd/>
                <a:tailEnd/>
              </a:ln>
              <a:effectLst/>
            </p:spPr>
            <p:txBody>
              <a:bodyPr/>
              <a:lstStyle/>
              <a:p>
                <a:endParaRPr lang="en-US"/>
              </a:p>
            </p:txBody>
          </p:sp>
          <p:sp>
            <p:nvSpPr>
              <p:cNvPr id="545834" name="Line 42"/>
              <p:cNvSpPr>
                <a:spLocks noChangeShapeType="1"/>
              </p:cNvSpPr>
              <p:nvPr/>
            </p:nvSpPr>
            <p:spPr bwMode="auto">
              <a:xfrm flipV="1">
                <a:off x="1296" y="2070"/>
                <a:ext cx="1638" cy="222"/>
              </a:xfrm>
              <a:prstGeom prst="line">
                <a:avLst/>
              </a:prstGeom>
              <a:noFill/>
              <a:ln w="9525">
                <a:solidFill>
                  <a:srgbClr val="FF00FF"/>
                </a:solidFill>
                <a:round/>
                <a:headEnd/>
                <a:tailEnd/>
              </a:ln>
              <a:effectLst/>
            </p:spPr>
            <p:txBody>
              <a:bodyPr/>
              <a:lstStyle/>
              <a:p>
                <a:endParaRPr lang="en-US"/>
              </a:p>
            </p:txBody>
          </p:sp>
          <p:sp>
            <p:nvSpPr>
              <p:cNvPr id="545835" name="Line 43"/>
              <p:cNvSpPr>
                <a:spLocks noChangeShapeType="1"/>
              </p:cNvSpPr>
              <p:nvPr/>
            </p:nvSpPr>
            <p:spPr bwMode="auto">
              <a:xfrm flipV="1">
                <a:off x="2940" y="2070"/>
                <a:ext cx="210" cy="0"/>
              </a:xfrm>
              <a:prstGeom prst="line">
                <a:avLst/>
              </a:prstGeom>
              <a:noFill/>
              <a:ln w="9525">
                <a:solidFill>
                  <a:srgbClr val="FF00FF"/>
                </a:solidFill>
                <a:round/>
                <a:headEnd/>
                <a:tailEnd type="triangle" w="med" len="med"/>
              </a:ln>
              <a:effectLst/>
            </p:spPr>
            <p:txBody>
              <a:bodyPr/>
              <a:lstStyle/>
              <a:p>
                <a:endParaRPr lang="en-US"/>
              </a:p>
            </p:txBody>
          </p:sp>
          <p:sp>
            <p:nvSpPr>
              <p:cNvPr id="545836" name="Line 44"/>
              <p:cNvSpPr>
                <a:spLocks noChangeShapeType="1"/>
              </p:cNvSpPr>
              <p:nvPr/>
            </p:nvSpPr>
            <p:spPr bwMode="auto">
              <a:xfrm flipV="1">
                <a:off x="3156" y="2028"/>
                <a:ext cx="186" cy="42"/>
              </a:xfrm>
              <a:prstGeom prst="line">
                <a:avLst/>
              </a:prstGeom>
              <a:noFill/>
              <a:ln w="9525">
                <a:solidFill>
                  <a:srgbClr val="FF00FF"/>
                </a:solidFill>
                <a:round/>
                <a:headEnd/>
                <a:tailEnd/>
              </a:ln>
              <a:effectLst/>
            </p:spPr>
            <p:txBody>
              <a:bodyPr/>
              <a:lstStyle/>
              <a:p>
                <a:endParaRPr lang="en-US"/>
              </a:p>
            </p:txBody>
          </p:sp>
          <p:sp>
            <p:nvSpPr>
              <p:cNvPr id="545837" name="Line 45"/>
              <p:cNvSpPr>
                <a:spLocks noChangeShapeType="1"/>
              </p:cNvSpPr>
              <p:nvPr/>
            </p:nvSpPr>
            <p:spPr bwMode="auto">
              <a:xfrm flipV="1">
                <a:off x="3336" y="1620"/>
                <a:ext cx="1530" cy="408"/>
              </a:xfrm>
              <a:prstGeom prst="line">
                <a:avLst/>
              </a:prstGeom>
              <a:noFill/>
              <a:ln w="9525">
                <a:solidFill>
                  <a:srgbClr val="FF00FF"/>
                </a:solidFill>
                <a:round/>
                <a:headEnd/>
                <a:tailEnd/>
              </a:ln>
              <a:effectLst/>
            </p:spPr>
            <p:txBody>
              <a:bodyPr/>
              <a:lstStyle/>
              <a:p>
                <a:endParaRPr lang="en-US"/>
              </a:p>
            </p:txBody>
          </p:sp>
        </p:grpSp>
        <p:sp>
          <p:nvSpPr>
            <p:cNvPr id="545838" name="Text Box 46"/>
            <p:cNvSpPr txBox="1">
              <a:spLocks noChangeArrowheads="1"/>
            </p:cNvSpPr>
            <p:nvPr/>
          </p:nvSpPr>
          <p:spPr bwMode="auto">
            <a:xfrm>
              <a:off x="3926" y="2592"/>
              <a:ext cx="204" cy="231"/>
            </a:xfrm>
            <a:prstGeom prst="rect">
              <a:avLst/>
            </a:prstGeom>
            <a:noFill/>
            <a:ln w="9525">
              <a:noFill/>
              <a:miter lim="800000"/>
              <a:headEnd/>
              <a:tailEnd/>
            </a:ln>
            <a:effectLst/>
          </p:spPr>
          <p:txBody>
            <a:bodyPr wrap="none">
              <a:spAutoFit/>
            </a:bodyPr>
            <a:lstStyle/>
            <a:p>
              <a:r>
                <a:rPr lang="en-US" sz="1800" i="1">
                  <a:solidFill>
                    <a:srgbClr val="0000FF"/>
                  </a:solidFill>
                </a:rPr>
                <a:t>f</a:t>
              </a:r>
              <a:r>
                <a:rPr lang="en-US" sz="1800" baseline="-25000">
                  <a:solidFill>
                    <a:srgbClr val="0000FF"/>
                  </a:solidFill>
                </a:rPr>
                <a:t>1</a:t>
              </a:r>
            </a:p>
          </p:txBody>
        </p:sp>
        <p:sp>
          <p:nvSpPr>
            <p:cNvPr id="545839" name="Text Box 47"/>
            <p:cNvSpPr txBox="1">
              <a:spLocks noChangeArrowheads="1"/>
            </p:cNvSpPr>
            <p:nvPr/>
          </p:nvSpPr>
          <p:spPr bwMode="auto">
            <a:xfrm>
              <a:off x="2474" y="2556"/>
              <a:ext cx="204" cy="231"/>
            </a:xfrm>
            <a:prstGeom prst="rect">
              <a:avLst/>
            </a:prstGeom>
            <a:noFill/>
            <a:ln w="9525">
              <a:noFill/>
              <a:miter lim="800000"/>
              <a:headEnd/>
              <a:tailEnd/>
            </a:ln>
            <a:effectLst/>
          </p:spPr>
          <p:txBody>
            <a:bodyPr wrap="none">
              <a:spAutoFit/>
            </a:bodyPr>
            <a:lstStyle/>
            <a:p>
              <a:r>
                <a:rPr lang="en-US" sz="1800" i="1">
                  <a:solidFill>
                    <a:srgbClr val="0000FF"/>
                  </a:solidFill>
                </a:rPr>
                <a:t>f</a:t>
              </a:r>
              <a:r>
                <a:rPr lang="en-US" sz="1800" baseline="-25000">
                  <a:solidFill>
                    <a:srgbClr val="0000FF"/>
                  </a:solidFill>
                </a:rPr>
                <a:t>2</a:t>
              </a:r>
            </a:p>
          </p:txBody>
        </p:sp>
        <p:sp>
          <p:nvSpPr>
            <p:cNvPr id="545840" name="Line 48"/>
            <p:cNvSpPr>
              <a:spLocks noChangeShapeType="1"/>
            </p:cNvSpPr>
            <p:nvPr/>
          </p:nvSpPr>
          <p:spPr bwMode="auto">
            <a:xfrm>
              <a:off x="4128" y="2736"/>
              <a:ext cx="720" cy="0"/>
            </a:xfrm>
            <a:prstGeom prst="line">
              <a:avLst/>
            </a:prstGeom>
            <a:noFill/>
            <a:ln w="9525">
              <a:solidFill>
                <a:srgbClr val="FF00FF"/>
              </a:solidFill>
              <a:round/>
              <a:headEnd/>
              <a:tailEnd type="triangle" w="med" len="med"/>
            </a:ln>
            <a:effectLst/>
          </p:spPr>
          <p:txBody>
            <a:bodyPr/>
            <a:lstStyle/>
            <a:p>
              <a:endParaRPr lang="en-US"/>
            </a:p>
          </p:txBody>
        </p:sp>
        <p:sp>
          <p:nvSpPr>
            <p:cNvPr id="545841" name="Line 49"/>
            <p:cNvSpPr>
              <a:spLocks noChangeShapeType="1"/>
            </p:cNvSpPr>
            <p:nvPr/>
          </p:nvSpPr>
          <p:spPr bwMode="auto">
            <a:xfrm flipH="1">
              <a:off x="3336" y="2724"/>
              <a:ext cx="576" cy="0"/>
            </a:xfrm>
            <a:prstGeom prst="line">
              <a:avLst/>
            </a:prstGeom>
            <a:noFill/>
            <a:ln w="9525">
              <a:solidFill>
                <a:srgbClr val="FF00FF"/>
              </a:solidFill>
              <a:round/>
              <a:headEnd/>
              <a:tailEnd type="triangle" w="med" len="med"/>
            </a:ln>
            <a:effectLst/>
          </p:spPr>
          <p:txBody>
            <a:bodyPr/>
            <a:lstStyle/>
            <a:p>
              <a:endParaRPr lang="en-US"/>
            </a:p>
          </p:txBody>
        </p:sp>
        <p:sp>
          <p:nvSpPr>
            <p:cNvPr id="545842" name="Line 50"/>
            <p:cNvSpPr>
              <a:spLocks noChangeShapeType="1"/>
            </p:cNvSpPr>
            <p:nvPr/>
          </p:nvSpPr>
          <p:spPr bwMode="auto">
            <a:xfrm>
              <a:off x="2652" y="2700"/>
              <a:ext cx="276" cy="0"/>
            </a:xfrm>
            <a:prstGeom prst="line">
              <a:avLst/>
            </a:prstGeom>
            <a:noFill/>
            <a:ln w="9525">
              <a:solidFill>
                <a:srgbClr val="FF00FF"/>
              </a:solidFill>
              <a:round/>
              <a:headEnd/>
              <a:tailEnd type="triangle" w="med" len="med"/>
            </a:ln>
            <a:effectLst/>
          </p:spPr>
          <p:txBody>
            <a:bodyPr/>
            <a:lstStyle/>
            <a:p>
              <a:endParaRPr lang="en-US"/>
            </a:p>
          </p:txBody>
        </p:sp>
        <p:sp>
          <p:nvSpPr>
            <p:cNvPr id="545843" name="Line 51"/>
            <p:cNvSpPr>
              <a:spLocks noChangeShapeType="1"/>
            </p:cNvSpPr>
            <p:nvPr/>
          </p:nvSpPr>
          <p:spPr bwMode="auto">
            <a:xfrm flipH="1">
              <a:off x="1980" y="2700"/>
              <a:ext cx="468" cy="0"/>
            </a:xfrm>
            <a:prstGeom prst="line">
              <a:avLst/>
            </a:prstGeom>
            <a:noFill/>
            <a:ln w="9525">
              <a:solidFill>
                <a:srgbClr val="FF00FF"/>
              </a:solidFill>
              <a:round/>
              <a:headEnd/>
              <a:tailEnd type="triangle" w="med" len="med"/>
            </a:ln>
            <a:effectLst/>
          </p:spPr>
          <p:txBody>
            <a:bodyPr/>
            <a:lstStyle/>
            <a:p>
              <a:endParaRPr lang="en-US"/>
            </a:p>
          </p:txBody>
        </p:sp>
      </p:grpSp>
      <p:sp>
        <p:nvSpPr>
          <p:cNvPr id="545844" name="Text Box 52"/>
          <p:cNvSpPr txBox="1">
            <a:spLocks noChangeArrowheads="1"/>
          </p:cNvSpPr>
          <p:nvPr/>
        </p:nvSpPr>
        <p:spPr bwMode="auto">
          <a:xfrm>
            <a:off x="1042988" y="333375"/>
            <a:ext cx="3960812" cy="519113"/>
          </a:xfrm>
          <a:prstGeom prst="rect">
            <a:avLst/>
          </a:prstGeom>
          <a:noFill/>
          <a:ln w="9525" algn="ctr">
            <a:noFill/>
            <a:miter lim="800000"/>
            <a:headEnd/>
            <a:tailEnd/>
          </a:ln>
          <a:effectLst/>
        </p:spPr>
        <p:txBody>
          <a:bodyPr>
            <a:spAutoFit/>
          </a:bodyPr>
          <a:lstStyle/>
          <a:p>
            <a:pPr>
              <a:spcBef>
                <a:spcPct val="50000"/>
              </a:spcBef>
            </a:pPr>
            <a:r>
              <a:rPr lang="en-US" sz="2800" b="1">
                <a:solidFill>
                  <a:schemeClr val="accent1"/>
                </a:solidFill>
              </a:rPr>
              <a:t>Difraksi Fraunhofer…</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Text Box 2"/>
          <p:cNvSpPr txBox="1">
            <a:spLocks noChangeArrowheads="1"/>
          </p:cNvSpPr>
          <p:nvPr/>
        </p:nvSpPr>
        <p:spPr bwMode="auto">
          <a:xfrm>
            <a:off x="684213" y="188913"/>
            <a:ext cx="6057900" cy="519112"/>
          </a:xfrm>
          <a:prstGeom prst="rect">
            <a:avLst/>
          </a:prstGeom>
          <a:noFill/>
          <a:ln w="9525">
            <a:noFill/>
            <a:miter lim="800000"/>
            <a:headEnd/>
            <a:tailEnd/>
          </a:ln>
          <a:effectLst/>
        </p:spPr>
        <p:txBody>
          <a:bodyPr>
            <a:spAutoFit/>
          </a:bodyPr>
          <a:lstStyle/>
          <a:p>
            <a:r>
              <a:rPr lang="en-US" sz="2800" b="1">
                <a:solidFill>
                  <a:schemeClr val="accent1"/>
                </a:solidFill>
              </a:rPr>
              <a:t>Difraksi Fraunhofer celah tunggal</a:t>
            </a:r>
          </a:p>
        </p:txBody>
      </p:sp>
      <p:pic>
        <p:nvPicPr>
          <p:cNvPr id="546819" name="Picture 3" descr="SE38_05"/>
          <p:cNvPicPr>
            <a:picLocks noChangeAspect="1" noChangeArrowheads="1"/>
          </p:cNvPicPr>
          <p:nvPr/>
        </p:nvPicPr>
        <p:blipFill>
          <a:blip r:embed="rId4"/>
          <a:srcRect l="19456" t="9688" r="19223" b="6250"/>
          <a:stretch>
            <a:fillRect/>
          </a:stretch>
        </p:blipFill>
        <p:spPr bwMode="auto">
          <a:xfrm>
            <a:off x="5461000" y="931863"/>
            <a:ext cx="3059113" cy="3144837"/>
          </a:xfrm>
          <a:prstGeom prst="rect">
            <a:avLst/>
          </a:prstGeom>
          <a:noFill/>
        </p:spPr>
      </p:pic>
      <p:sp>
        <p:nvSpPr>
          <p:cNvPr id="546820" name="Text Box 4"/>
          <p:cNvSpPr txBox="1">
            <a:spLocks noChangeArrowheads="1"/>
          </p:cNvSpPr>
          <p:nvPr/>
        </p:nvSpPr>
        <p:spPr bwMode="auto">
          <a:xfrm>
            <a:off x="841375" y="812800"/>
            <a:ext cx="4178300" cy="1006475"/>
          </a:xfrm>
          <a:prstGeom prst="rect">
            <a:avLst/>
          </a:prstGeom>
          <a:noFill/>
          <a:ln w="9525">
            <a:noFill/>
            <a:miter lim="800000"/>
            <a:headEnd/>
            <a:tailEnd/>
          </a:ln>
          <a:effectLst/>
        </p:spPr>
        <p:txBody>
          <a:bodyPr>
            <a:spAutoFit/>
          </a:bodyPr>
          <a:lstStyle/>
          <a:p>
            <a:pPr algn="just"/>
            <a:r>
              <a:rPr lang="en-US" sz="2000" dirty="0" err="1">
                <a:solidFill>
                  <a:schemeClr val="tx1"/>
                </a:solidFill>
              </a:rPr>
              <a:t>Kondisi</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interferensi</a:t>
            </a:r>
            <a:r>
              <a:rPr lang="en-US" sz="2000" dirty="0">
                <a:solidFill>
                  <a:schemeClr val="tx1"/>
                </a:solidFill>
              </a:rPr>
              <a:t> </a:t>
            </a:r>
            <a:r>
              <a:rPr lang="en-US" sz="2000" dirty="0" err="1">
                <a:solidFill>
                  <a:schemeClr val="tx1"/>
                </a:solidFill>
              </a:rPr>
              <a:t>destruktif</a:t>
            </a:r>
            <a:r>
              <a:rPr lang="en-US" sz="2000" dirty="0">
                <a:solidFill>
                  <a:schemeClr val="tx1"/>
                </a:solidFill>
              </a:rPr>
              <a:t> </a:t>
            </a:r>
            <a:r>
              <a:rPr lang="en-US" sz="2000" dirty="0" err="1">
                <a:solidFill>
                  <a:schemeClr val="tx1"/>
                </a:solidFill>
              </a:rPr>
              <a:t>oleh</a:t>
            </a:r>
            <a:r>
              <a:rPr lang="en-US" sz="2000" dirty="0">
                <a:solidFill>
                  <a:schemeClr val="tx1"/>
                </a:solidFill>
              </a:rPr>
              <a:t> </a:t>
            </a:r>
            <a:r>
              <a:rPr lang="en-US" sz="2000" dirty="0" err="1">
                <a:solidFill>
                  <a:schemeClr val="tx1"/>
                </a:solidFill>
              </a:rPr>
              <a:t>cahaya</a:t>
            </a:r>
            <a:r>
              <a:rPr lang="en-US" sz="2000" dirty="0">
                <a:solidFill>
                  <a:schemeClr val="tx1"/>
                </a:solidFill>
              </a:rPr>
              <a:t> </a:t>
            </a:r>
            <a:r>
              <a:rPr lang="en-US" sz="2000" dirty="0" err="1">
                <a:solidFill>
                  <a:schemeClr val="tx1"/>
                </a:solidFill>
              </a:rPr>
              <a:t>dari</a:t>
            </a:r>
            <a:r>
              <a:rPr lang="en-US" sz="2000" dirty="0">
                <a:solidFill>
                  <a:schemeClr val="tx1"/>
                </a:solidFill>
              </a:rPr>
              <a:t> </a:t>
            </a:r>
            <a:r>
              <a:rPr lang="en-US" sz="2000" dirty="0" err="1">
                <a:solidFill>
                  <a:schemeClr val="tx1"/>
                </a:solidFill>
              </a:rPr>
              <a:t>titik-titik</a:t>
            </a:r>
            <a:r>
              <a:rPr lang="en-US" sz="2000" dirty="0">
                <a:solidFill>
                  <a:schemeClr val="tx1"/>
                </a:solidFill>
              </a:rPr>
              <a:t> yang </a:t>
            </a:r>
            <a:r>
              <a:rPr lang="en-US" sz="2000" dirty="0" err="1">
                <a:solidFill>
                  <a:schemeClr val="tx1"/>
                </a:solidFill>
              </a:rPr>
              <a:t>terpisah</a:t>
            </a:r>
            <a:r>
              <a:rPr lang="en-US" sz="2000" dirty="0">
                <a:solidFill>
                  <a:schemeClr val="tx1"/>
                </a:solidFill>
              </a:rPr>
              <a:t> </a:t>
            </a:r>
            <a:r>
              <a:rPr lang="en-US" sz="2000" dirty="0" err="1">
                <a:solidFill>
                  <a:schemeClr val="tx1"/>
                </a:solidFill>
              </a:rPr>
              <a:t>sejauh</a:t>
            </a:r>
            <a:r>
              <a:rPr lang="en-US" sz="2000" dirty="0">
                <a:solidFill>
                  <a:schemeClr val="tx1"/>
                </a:solidFill>
              </a:rPr>
              <a:t> </a:t>
            </a:r>
            <a:r>
              <a:rPr lang="en-US" sz="2000" i="1" dirty="0">
                <a:solidFill>
                  <a:schemeClr val="tx1"/>
                </a:solidFill>
              </a:rPr>
              <a:t>a</a:t>
            </a:r>
            <a:r>
              <a:rPr lang="en-US" sz="2000" dirty="0">
                <a:solidFill>
                  <a:schemeClr val="tx1"/>
                </a:solidFill>
              </a:rPr>
              <a:t>/2:</a:t>
            </a:r>
          </a:p>
        </p:txBody>
      </p:sp>
      <p:graphicFrame>
        <p:nvGraphicFramePr>
          <p:cNvPr id="546821" name="Object 5"/>
          <p:cNvGraphicFramePr>
            <a:graphicFrameLocks noChangeAspect="1"/>
          </p:cNvGraphicFramePr>
          <p:nvPr/>
        </p:nvGraphicFramePr>
        <p:xfrm>
          <a:off x="2135188" y="1847850"/>
          <a:ext cx="1236662" cy="673100"/>
        </p:xfrm>
        <a:graphic>
          <a:graphicData uri="http://schemas.openxmlformats.org/presentationml/2006/ole">
            <p:oleObj spid="_x0000_s546821" name="Equation" r:id="rId5" imgW="723600" imgH="393480" progId="Equation.3">
              <p:embed/>
            </p:oleObj>
          </a:graphicData>
        </a:graphic>
      </p:graphicFrame>
      <p:sp>
        <p:nvSpPr>
          <p:cNvPr id="546822" name="Text Box 6"/>
          <p:cNvSpPr txBox="1">
            <a:spLocks noChangeArrowheads="1"/>
          </p:cNvSpPr>
          <p:nvPr/>
        </p:nvSpPr>
        <p:spPr bwMode="auto">
          <a:xfrm>
            <a:off x="835025" y="2451100"/>
            <a:ext cx="4178300" cy="1006475"/>
          </a:xfrm>
          <a:prstGeom prst="rect">
            <a:avLst/>
          </a:prstGeom>
          <a:noFill/>
          <a:ln w="9525">
            <a:noFill/>
            <a:miter lim="800000"/>
            <a:headEnd/>
            <a:tailEnd/>
          </a:ln>
          <a:effectLst/>
        </p:spPr>
        <p:txBody>
          <a:bodyPr>
            <a:spAutoFit/>
          </a:bodyPr>
          <a:lstStyle/>
          <a:p>
            <a:pPr algn="just"/>
            <a:r>
              <a:rPr lang="en-US" sz="2000">
                <a:solidFill>
                  <a:schemeClr val="tx1"/>
                </a:solidFill>
              </a:rPr>
              <a:t>Kondisi untuk  interferensi destruktif oleh cahaya dari titik-titik yang terpisah sejauh </a:t>
            </a:r>
            <a:r>
              <a:rPr lang="en-US" sz="2000" i="1">
                <a:solidFill>
                  <a:schemeClr val="tx1"/>
                </a:solidFill>
              </a:rPr>
              <a:t>a</a:t>
            </a:r>
            <a:r>
              <a:rPr lang="en-US" sz="2000">
                <a:solidFill>
                  <a:schemeClr val="tx1"/>
                </a:solidFill>
              </a:rPr>
              <a:t>/4:</a:t>
            </a:r>
          </a:p>
        </p:txBody>
      </p:sp>
      <p:graphicFrame>
        <p:nvGraphicFramePr>
          <p:cNvPr id="546823" name="Object 7"/>
          <p:cNvGraphicFramePr>
            <a:graphicFrameLocks noChangeAspect="1"/>
          </p:cNvGraphicFramePr>
          <p:nvPr/>
        </p:nvGraphicFramePr>
        <p:xfrm>
          <a:off x="2160588" y="3454400"/>
          <a:ext cx="1236662" cy="673100"/>
        </p:xfrm>
        <a:graphic>
          <a:graphicData uri="http://schemas.openxmlformats.org/presentationml/2006/ole">
            <p:oleObj spid="_x0000_s546823" name="Equation" r:id="rId6" imgW="723600" imgH="393480" progId="Equation.3">
              <p:embed/>
            </p:oleObj>
          </a:graphicData>
        </a:graphic>
      </p:graphicFrame>
      <p:sp>
        <p:nvSpPr>
          <p:cNvPr id="546824" name="Text Box 8"/>
          <p:cNvSpPr txBox="1">
            <a:spLocks noChangeArrowheads="1"/>
          </p:cNvSpPr>
          <p:nvPr/>
        </p:nvSpPr>
        <p:spPr bwMode="auto">
          <a:xfrm>
            <a:off x="879475" y="4133850"/>
            <a:ext cx="7683500" cy="701675"/>
          </a:xfrm>
          <a:prstGeom prst="rect">
            <a:avLst/>
          </a:prstGeom>
          <a:noFill/>
          <a:ln w="9525">
            <a:noFill/>
            <a:miter lim="800000"/>
            <a:headEnd/>
            <a:tailEnd/>
          </a:ln>
          <a:effectLst/>
        </p:spPr>
        <p:txBody>
          <a:bodyPr>
            <a:spAutoFit/>
          </a:bodyPr>
          <a:lstStyle/>
          <a:p>
            <a:pPr algn="just"/>
            <a:r>
              <a:rPr lang="en-US" sz="2000">
                <a:solidFill>
                  <a:schemeClr val="tx1"/>
                </a:solidFill>
              </a:rPr>
              <a:t>Kondisi untuk  interferensi destruktif oleh cahaya dari titik-titik yang terpisah sejauh </a:t>
            </a:r>
            <a:r>
              <a:rPr lang="en-US" sz="2000" i="1">
                <a:solidFill>
                  <a:schemeClr val="tx1"/>
                </a:solidFill>
              </a:rPr>
              <a:t>a</a:t>
            </a:r>
            <a:r>
              <a:rPr lang="en-US" sz="2000">
                <a:solidFill>
                  <a:schemeClr val="tx1"/>
                </a:solidFill>
              </a:rPr>
              <a:t>/2m (m = non-zero integer) :</a:t>
            </a:r>
          </a:p>
        </p:txBody>
      </p:sp>
      <p:graphicFrame>
        <p:nvGraphicFramePr>
          <p:cNvPr id="546825" name="Object 9"/>
          <p:cNvGraphicFramePr>
            <a:graphicFrameLocks noChangeAspect="1"/>
          </p:cNvGraphicFramePr>
          <p:nvPr/>
        </p:nvGraphicFramePr>
        <p:xfrm>
          <a:off x="2093913" y="4794250"/>
          <a:ext cx="1409700" cy="673100"/>
        </p:xfrm>
        <a:graphic>
          <a:graphicData uri="http://schemas.openxmlformats.org/presentationml/2006/ole">
            <p:oleObj spid="_x0000_s546825" name="Equation" r:id="rId7" imgW="825480" imgH="393480" progId="Equation.3">
              <p:embed/>
            </p:oleObj>
          </a:graphicData>
        </a:graphic>
      </p:graphicFrame>
      <p:sp>
        <p:nvSpPr>
          <p:cNvPr id="546826" name="Text Box 10"/>
          <p:cNvSpPr txBox="1">
            <a:spLocks noChangeArrowheads="1"/>
          </p:cNvSpPr>
          <p:nvPr/>
        </p:nvSpPr>
        <p:spPr bwMode="auto">
          <a:xfrm>
            <a:off x="955675" y="5391150"/>
            <a:ext cx="5969000" cy="396875"/>
          </a:xfrm>
          <a:prstGeom prst="rect">
            <a:avLst/>
          </a:prstGeom>
          <a:noFill/>
          <a:ln w="9525">
            <a:noFill/>
            <a:miter lim="800000"/>
            <a:headEnd/>
            <a:tailEnd/>
          </a:ln>
          <a:effectLst/>
        </p:spPr>
        <p:txBody>
          <a:bodyPr>
            <a:spAutoFit/>
          </a:bodyPr>
          <a:lstStyle/>
          <a:p>
            <a:pPr algn="just"/>
            <a:r>
              <a:rPr lang="en-US" sz="2000" dirty="0" err="1">
                <a:solidFill>
                  <a:schemeClr val="tx1"/>
                </a:solidFill>
              </a:rPr>
              <a:t>Sehingga</a:t>
            </a:r>
            <a:r>
              <a:rPr lang="en-US" sz="2000" dirty="0">
                <a:solidFill>
                  <a:schemeClr val="tx1"/>
                </a:solidFill>
              </a:rPr>
              <a:t>, </a:t>
            </a:r>
            <a:r>
              <a:rPr lang="en-US" sz="2000" dirty="0" err="1">
                <a:solidFill>
                  <a:schemeClr val="tx1"/>
                </a:solidFill>
              </a:rPr>
              <a:t>kondisi</a:t>
            </a:r>
            <a:r>
              <a:rPr lang="en-US" sz="2000" dirty="0">
                <a:solidFill>
                  <a:schemeClr val="tx1"/>
                </a:solidFill>
              </a:rPr>
              <a:t> </a:t>
            </a:r>
            <a:r>
              <a:rPr lang="en-US" sz="2000" dirty="0" err="1">
                <a:solidFill>
                  <a:schemeClr val="tx1"/>
                </a:solidFill>
              </a:rPr>
              <a:t>umum</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interferensi</a:t>
            </a:r>
            <a:r>
              <a:rPr lang="en-US" sz="2000" dirty="0">
                <a:solidFill>
                  <a:schemeClr val="tx1"/>
                </a:solidFill>
              </a:rPr>
              <a:t> </a:t>
            </a:r>
            <a:r>
              <a:rPr lang="en-US" sz="2000" dirty="0" err="1">
                <a:solidFill>
                  <a:schemeClr val="tx1"/>
                </a:solidFill>
              </a:rPr>
              <a:t>destruktif</a:t>
            </a:r>
            <a:r>
              <a:rPr lang="en-US" sz="2000" dirty="0">
                <a:solidFill>
                  <a:schemeClr val="tx1"/>
                </a:solidFill>
              </a:rPr>
              <a:t> :</a:t>
            </a:r>
          </a:p>
        </p:txBody>
      </p:sp>
      <p:sp>
        <p:nvSpPr>
          <p:cNvPr id="546827" name="Text Box 11"/>
          <p:cNvSpPr txBox="1">
            <a:spLocks noChangeArrowheads="1"/>
          </p:cNvSpPr>
          <p:nvPr/>
        </p:nvSpPr>
        <p:spPr bwMode="auto">
          <a:xfrm>
            <a:off x="3794125" y="6103938"/>
            <a:ext cx="2127250" cy="396875"/>
          </a:xfrm>
          <a:prstGeom prst="rect">
            <a:avLst/>
          </a:prstGeom>
          <a:noFill/>
          <a:ln w="9525">
            <a:noFill/>
            <a:miter lim="800000"/>
            <a:headEnd/>
            <a:tailEnd/>
          </a:ln>
          <a:effectLst/>
        </p:spPr>
        <p:txBody>
          <a:bodyPr wrap="none">
            <a:spAutoFit/>
          </a:bodyPr>
          <a:lstStyle/>
          <a:p>
            <a:r>
              <a:rPr lang="en-US" sz="2000"/>
              <a:t>(m = 1, 2, 3,. .)</a:t>
            </a:r>
          </a:p>
        </p:txBody>
      </p:sp>
      <p:graphicFrame>
        <p:nvGraphicFramePr>
          <p:cNvPr id="546828" name="Object 12"/>
          <p:cNvGraphicFramePr>
            <a:graphicFrameLocks noChangeAspect="1"/>
          </p:cNvGraphicFramePr>
          <p:nvPr/>
        </p:nvGraphicFramePr>
        <p:xfrm>
          <a:off x="2135188" y="5886450"/>
          <a:ext cx="1236662" cy="673100"/>
        </p:xfrm>
        <a:graphic>
          <a:graphicData uri="http://schemas.openxmlformats.org/presentationml/2006/ole">
            <p:oleObj spid="_x0000_s546828" name="Equation" r:id="rId8" imgW="723600" imgH="3934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6828"/>
                                        </p:tgtEl>
                                        <p:attrNameLst>
                                          <p:attrName>style.visibility</p:attrName>
                                        </p:attrNameLst>
                                      </p:cBhvr>
                                      <p:to>
                                        <p:strVal val="visible"/>
                                      </p:to>
                                    </p:set>
                                    <p:animEffect transition="in" filter="box(out)">
                                      <p:cBhvr>
                                        <p:cTn id="7" dur="500"/>
                                        <p:tgtEl>
                                          <p:spTgt spid="546828"/>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46826">
                                            <p:txEl>
                                              <p:pRg st="0" end="0"/>
                                            </p:txEl>
                                          </p:spTgt>
                                        </p:tgtEl>
                                        <p:attrNameLst>
                                          <p:attrName>style.visibility</p:attrName>
                                        </p:attrNameLst>
                                      </p:cBhvr>
                                      <p:to>
                                        <p:strVal val="visible"/>
                                      </p:to>
                                    </p:set>
                                    <p:animEffect transition="in" filter="box(out)">
                                      <p:cBhvr>
                                        <p:cTn id="12" dur="500"/>
                                        <p:tgtEl>
                                          <p:spTgt spid="546826">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6827">
                                            <p:txEl>
                                              <p:pRg st="0" end="0"/>
                                            </p:txEl>
                                          </p:spTgt>
                                        </p:tgtEl>
                                        <p:attrNameLst>
                                          <p:attrName>style.visibility</p:attrName>
                                        </p:attrNameLst>
                                      </p:cBhvr>
                                      <p:to>
                                        <p:strVal val="visible"/>
                                      </p:to>
                                    </p:set>
                                    <p:animEffect transition="in" filter="box(out)">
                                      <p:cBhvr>
                                        <p:cTn id="17" dur="500"/>
                                        <p:tgtEl>
                                          <p:spTgt spid="546827">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26" grpId="0" build="p" autoUpdateAnimBg="0"/>
      <p:bldP spid="5468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Text Box 2"/>
          <p:cNvSpPr txBox="1">
            <a:spLocks noChangeArrowheads="1"/>
          </p:cNvSpPr>
          <p:nvPr/>
        </p:nvSpPr>
        <p:spPr bwMode="auto">
          <a:xfrm>
            <a:off x="755650" y="1196975"/>
            <a:ext cx="6958013" cy="396875"/>
          </a:xfrm>
          <a:prstGeom prst="rect">
            <a:avLst/>
          </a:prstGeom>
          <a:noFill/>
          <a:ln w="9525">
            <a:noFill/>
            <a:miter lim="800000"/>
            <a:headEnd/>
            <a:tailEnd/>
          </a:ln>
          <a:effectLst/>
        </p:spPr>
        <p:txBody>
          <a:bodyPr wrap="none">
            <a:spAutoFit/>
          </a:bodyPr>
          <a:lstStyle/>
          <a:p>
            <a:r>
              <a:rPr lang="en-US" sz="2000">
                <a:solidFill>
                  <a:schemeClr val="tx1"/>
                </a:solidFill>
              </a:rPr>
              <a:t>Dua frinji gelap pertama, bersesuaian dengan m = 1, terjadi pada:</a:t>
            </a:r>
          </a:p>
        </p:txBody>
      </p:sp>
      <p:graphicFrame>
        <p:nvGraphicFramePr>
          <p:cNvPr id="547843" name="Object 3"/>
          <p:cNvGraphicFramePr>
            <a:graphicFrameLocks noChangeAspect="1"/>
          </p:cNvGraphicFramePr>
          <p:nvPr/>
        </p:nvGraphicFramePr>
        <p:xfrm>
          <a:off x="3419475" y="1628775"/>
          <a:ext cx="1270000" cy="715963"/>
        </p:xfrm>
        <a:graphic>
          <a:graphicData uri="http://schemas.openxmlformats.org/presentationml/2006/ole">
            <p:oleObj spid="_x0000_s547843" name="Equation" r:id="rId4" imgW="698400" imgH="393480" progId="Equation.3">
              <p:embed/>
            </p:oleObj>
          </a:graphicData>
        </a:graphic>
      </p:graphicFrame>
      <p:grpSp>
        <p:nvGrpSpPr>
          <p:cNvPr id="547844" name="Group 4"/>
          <p:cNvGrpSpPr>
            <a:grpSpLocks/>
          </p:cNvGrpSpPr>
          <p:nvPr/>
        </p:nvGrpSpPr>
        <p:grpSpPr bwMode="auto">
          <a:xfrm>
            <a:off x="1127125" y="1581150"/>
            <a:ext cx="7426325" cy="2446338"/>
            <a:chOff x="710" y="996"/>
            <a:chExt cx="4678" cy="1541"/>
          </a:xfrm>
        </p:grpSpPr>
        <p:sp>
          <p:nvSpPr>
            <p:cNvPr id="547845" name="Text Box 5"/>
            <p:cNvSpPr txBox="1">
              <a:spLocks noChangeArrowheads="1"/>
            </p:cNvSpPr>
            <p:nvPr/>
          </p:nvSpPr>
          <p:spPr bwMode="auto">
            <a:xfrm>
              <a:off x="710" y="1565"/>
              <a:ext cx="2393" cy="250"/>
            </a:xfrm>
            <a:prstGeom prst="rect">
              <a:avLst/>
            </a:prstGeom>
            <a:noFill/>
            <a:ln w="9525">
              <a:noFill/>
              <a:miter lim="800000"/>
              <a:headEnd/>
              <a:tailEnd/>
            </a:ln>
            <a:effectLst/>
          </p:spPr>
          <p:txBody>
            <a:bodyPr wrap="none">
              <a:spAutoFit/>
            </a:bodyPr>
            <a:lstStyle/>
            <a:p>
              <a:r>
                <a:rPr lang="en-US" sz="2000">
                  <a:solidFill>
                    <a:schemeClr val="tx1"/>
                  </a:solidFill>
                </a:rPr>
                <a:t>Untuk  kecil, sin  </a:t>
              </a:r>
              <a:r>
                <a:rPr lang="en-US" sz="2000" i="1">
                  <a:solidFill>
                    <a:schemeClr val="tx1"/>
                  </a:solidFill>
                </a:rPr>
                <a:t>y/f </a:t>
              </a:r>
              <a:r>
                <a:rPr lang="en-US" sz="2000">
                  <a:solidFill>
                    <a:schemeClr val="tx1"/>
                  </a:solidFill>
                </a:rPr>
                <a:t>, sehingga </a:t>
              </a:r>
              <a:endParaRPr lang="en-US" sz="2000" i="1">
                <a:solidFill>
                  <a:schemeClr val="tx1"/>
                </a:solidFill>
              </a:endParaRPr>
            </a:p>
          </p:txBody>
        </p:sp>
        <p:graphicFrame>
          <p:nvGraphicFramePr>
            <p:cNvPr id="547846" name="Object 6"/>
            <p:cNvGraphicFramePr>
              <a:graphicFrameLocks noChangeAspect="1"/>
            </p:cNvGraphicFramePr>
            <p:nvPr/>
          </p:nvGraphicFramePr>
          <p:xfrm>
            <a:off x="2200" y="2048"/>
            <a:ext cx="773" cy="489"/>
          </p:xfrm>
          <a:graphic>
            <a:graphicData uri="http://schemas.openxmlformats.org/presentationml/2006/ole">
              <p:oleObj spid="_x0000_s547846" name="Equation" r:id="rId5" imgW="622080" imgH="393480" progId="Equation.3">
                <p:embed/>
              </p:oleObj>
            </a:graphicData>
          </a:graphic>
        </p:graphicFrame>
        <p:grpSp>
          <p:nvGrpSpPr>
            <p:cNvPr id="547847" name="Group 7"/>
            <p:cNvGrpSpPr>
              <a:grpSpLocks/>
            </p:cNvGrpSpPr>
            <p:nvPr/>
          </p:nvGrpSpPr>
          <p:grpSpPr bwMode="auto">
            <a:xfrm>
              <a:off x="3264" y="996"/>
              <a:ext cx="2124" cy="1176"/>
              <a:chOff x="3264" y="996"/>
              <a:chExt cx="2124" cy="1176"/>
            </a:xfrm>
          </p:grpSpPr>
          <p:sp>
            <p:nvSpPr>
              <p:cNvPr id="547848" name="Line 8"/>
              <p:cNvSpPr>
                <a:spLocks noChangeShapeType="1"/>
              </p:cNvSpPr>
              <p:nvPr/>
            </p:nvSpPr>
            <p:spPr bwMode="auto">
              <a:xfrm>
                <a:off x="5028" y="996"/>
                <a:ext cx="0" cy="1176"/>
              </a:xfrm>
              <a:prstGeom prst="line">
                <a:avLst/>
              </a:prstGeom>
              <a:noFill/>
              <a:ln w="38100">
                <a:solidFill>
                  <a:srgbClr val="FF00FF"/>
                </a:solidFill>
                <a:round/>
                <a:headEnd/>
                <a:tailEnd/>
              </a:ln>
              <a:effectLst/>
            </p:spPr>
            <p:txBody>
              <a:bodyPr/>
              <a:lstStyle/>
              <a:p>
                <a:endParaRPr lang="en-US"/>
              </a:p>
            </p:txBody>
          </p:sp>
          <p:sp>
            <p:nvSpPr>
              <p:cNvPr id="547849" name="Line 9"/>
              <p:cNvSpPr>
                <a:spLocks noChangeShapeType="1"/>
              </p:cNvSpPr>
              <p:nvPr/>
            </p:nvSpPr>
            <p:spPr bwMode="auto">
              <a:xfrm>
                <a:off x="3654" y="1140"/>
                <a:ext cx="0" cy="324"/>
              </a:xfrm>
              <a:prstGeom prst="line">
                <a:avLst/>
              </a:prstGeom>
              <a:noFill/>
              <a:ln w="38100">
                <a:solidFill>
                  <a:srgbClr val="FF00FF"/>
                </a:solidFill>
                <a:round/>
                <a:headEnd/>
                <a:tailEnd/>
              </a:ln>
              <a:effectLst/>
            </p:spPr>
            <p:txBody>
              <a:bodyPr/>
              <a:lstStyle/>
              <a:p>
                <a:endParaRPr lang="en-US"/>
              </a:p>
            </p:txBody>
          </p:sp>
          <p:sp>
            <p:nvSpPr>
              <p:cNvPr id="547850" name="Line 10"/>
              <p:cNvSpPr>
                <a:spLocks noChangeShapeType="1"/>
              </p:cNvSpPr>
              <p:nvPr/>
            </p:nvSpPr>
            <p:spPr bwMode="auto">
              <a:xfrm>
                <a:off x="3654" y="1674"/>
                <a:ext cx="0" cy="324"/>
              </a:xfrm>
              <a:prstGeom prst="line">
                <a:avLst/>
              </a:prstGeom>
              <a:noFill/>
              <a:ln w="38100">
                <a:solidFill>
                  <a:srgbClr val="FF00FF"/>
                </a:solidFill>
                <a:round/>
                <a:headEnd/>
                <a:tailEnd/>
              </a:ln>
              <a:effectLst/>
            </p:spPr>
            <p:txBody>
              <a:bodyPr/>
              <a:lstStyle/>
              <a:p>
                <a:endParaRPr lang="en-US"/>
              </a:p>
            </p:txBody>
          </p:sp>
          <p:sp>
            <p:nvSpPr>
              <p:cNvPr id="547851" name="Oval 11"/>
              <p:cNvSpPr>
                <a:spLocks noChangeArrowheads="1"/>
              </p:cNvSpPr>
              <p:nvPr/>
            </p:nvSpPr>
            <p:spPr bwMode="auto">
              <a:xfrm>
                <a:off x="3798" y="1326"/>
                <a:ext cx="168" cy="480"/>
              </a:xfrm>
              <a:prstGeom prst="ellipse">
                <a:avLst/>
              </a:prstGeom>
              <a:solidFill>
                <a:schemeClr val="hlink"/>
              </a:solidFill>
              <a:ln w="9525">
                <a:solidFill>
                  <a:srgbClr val="FF00FF"/>
                </a:solidFill>
                <a:round/>
                <a:headEnd/>
                <a:tailEnd/>
              </a:ln>
              <a:effectLst/>
            </p:spPr>
            <p:txBody>
              <a:bodyPr wrap="none" anchor="ctr"/>
              <a:lstStyle/>
              <a:p>
                <a:endParaRPr lang="en-US"/>
              </a:p>
            </p:txBody>
          </p:sp>
          <p:sp>
            <p:nvSpPr>
              <p:cNvPr id="547852" name="Line 12"/>
              <p:cNvSpPr>
                <a:spLocks noChangeShapeType="1"/>
              </p:cNvSpPr>
              <p:nvPr/>
            </p:nvSpPr>
            <p:spPr bwMode="auto">
              <a:xfrm>
                <a:off x="3264" y="1560"/>
                <a:ext cx="2124" cy="0"/>
              </a:xfrm>
              <a:prstGeom prst="line">
                <a:avLst/>
              </a:prstGeom>
              <a:noFill/>
              <a:ln w="9525">
                <a:solidFill>
                  <a:srgbClr val="FF00FF"/>
                </a:solidFill>
                <a:prstDash val="sysDot"/>
                <a:round/>
                <a:headEnd/>
                <a:tailEnd/>
              </a:ln>
              <a:effectLst/>
            </p:spPr>
            <p:txBody>
              <a:bodyPr/>
              <a:lstStyle/>
              <a:p>
                <a:endParaRPr lang="en-US"/>
              </a:p>
            </p:txBody>
          </p:sp>
          <p:sp>
            <p:nvSpPr>
              <p:cNvPr id="547853" name="Line 13"/>
              <p:cNvSpPr>
                <a:spLocks noChangeShapeType="1"/>
              </p:cNvSpPr>
              <p:nvPr/>
            </p:nvSpPr>
            <p:spPr bwMode="auto">
              <a:xfrm>
                <a:off x="3432" y="1506"/>
                <a:ext cx="228" cy="0"/>
              </a:xfrm>
              <a:prstGeom prst="line">
                <a:avLst/>
              </a:prstGeom>
              <a:noFill/>
              <a:ln w="9525">
                <a:solidFill>
                  <a:srgbClr val="FF00FF"/>
                </a:solidFill>
                <a:round/>
                <a:headEnd/>
                <a:tailEnd type="triangle" w="sm" len="sm"/>
              </a:ln>
              <a:effectLst/>
            </p:spPr>
            <p:txBody>
              <a:bodyPr/>
              <a:lstStyle/>
              <a:p>
                <a:endParaRPr lang="en-US"/>
              </a:p>
            </p:txBody>
          </p:sp>
          <p:sp>
            <p:nvSpPr>
              <p:cNvPr id="547854" name="Line 14"/>
              <p:cNvSpPr>
                <a:spLocks noChangeShapeType="1"/>
              </p:cNvSpPr>
              <p:nvPr/>
            </p:nvSpPr>
            <p:spPr bwMode="auto">
              <a:xfrm>
                <a:off x="3432" y="1620"/>
                <a:ext cx="228" cy="0"/>
              </a:xfrm>
              <a:prstGeom prst="line">
                <a:avLst/>
              </a:prstGeom>
              <a:noFill/>
              <a:ln w="9525">
                <a:solidFill>
                  <a:srgbClr val="FF00FF"/>
                </a:solidFill>
                <a:round/>
                <a:headEnd/>
                <a:tailEnd type="triangle" w="sm" len="sm"/>
              </a:ln>
              <a:effectLst/>
            </p:spPr>
            <p:txBody>
              <a:bodyPr/>
              <a:lstStyle/>
              <a:p>
                <a:endParaRPr lang="en-US"/>
              </a:p>
            </p:txBody>
          </p:sp>
          <p:sp>
            <p:nvSpPr>
              <p:cNvPr id="547855" name="Line 15"/>
              <p:cNvSpPr>
                <a:spLocks noChangeShapeType="1"/>
              </p:cNvSpPr>
              <p:nvPr/>
            </p:nvSpPr>
            <p:spPr bwMode="auto">
              <a:xfrm flipV="1">
                <a:off x="3654" y="1434"/>
                <a:ext cx="222" cy="72"/>
              </a:xfrm>
              <a:prstGeom prst="line">
                <a:avLst/>
              </a:prstGeom>
              <a:noFill/>
              <a:ln w="9525">
                <a:solidFill>
                  <a:srgbClr val="FF00FF"/>
                </a:solidFill>
                <a:round/>
                <a:headEnd/>
                <a:tailEnd/>
              </a:ln>
              <a:effectLst/>
            </p:spPr>
            <p:txBody>
              <a:bodyPr/>
              <a:lstStyle/>
              <a:p>
                <a:endParaRPr lang="en-US"/>
              </a:p>
            </p:txBody>
          </p:sp>
          <p:sp>
            <p:nvSpPr>
              <p:cNvPr id="547856" name="Line 16"/>
              <p:cNvSpPr>
                <a:spLocks noChangeShapeType="1"/>
              </p:cNvSpPr>
              <p:nvPr/>
            </p:nvSpPr>
            <p:spPr bwMode="auto">
              <a:xfrm flipV="1">
                <a:off x="3870" y="1230"/>
                <a:ext cx="1158" cy="210"/>
              </a:xfrm>
              <a:prstGeom prst="line">
                <a:avLst/>
              </a:prstGeom>
              <a:noFill/>
              <a:ln w="9525">
                <a:solidFill>
                  <a:srgbClr val="FF00FF"/>
                </a:solidFill>
                <a:round/>
                <a:headEnd/>
                <a:tailEnd/>
              </a:ln>
              <a:effectLst/>
            </p:spPr>
            <p:txBody>
              <a:bodyPr/>
              <a:lstStyle/>
              <a:p>
                <a:endParaRPr lang="en-US"/>
              </a:p>
            </p:txBody>
          </p:sp>
          <p:sp>
            <p:nvSpPr>
              <p:cNvPr id="547857" name="Line 17"/>
              <p:cNvSpPr>
                <a:spLocks noChangeShapeType="1"/>
              </p:cNvSpPr>
              <p:nvPr/>
            </p:nvSpPr>
            <p:spPr bwMode="auto">
              <a:xfrm flipH="1">
                <a:off x="3648" y="1236"/>
                <a:ext cx="1374" cy="390"/>
              </a:xfrm>
              <a:prstGeom prst="line">
                <a:avLst/>
              </a:prstGeom>
              <a:noFill/>
              <a:ln w="9525">
                <a:solidFill>
                  <a:srgbClr val="FF00FF"/>
                </a:solidFill>
                <a:round/>
                <a:headEnd/>
                <a:tailEnd/>
              </a:ln>
              <a:effectLst/>
            </p:spPr>
            <p:txBody>
              <a:bodyPr/>
              <a:lstStyle/>
              <a:p>
                <a:endParaRPr lang="en-US"/>
              </a:p>
            </p:txBody>
          </p:sp>
          <p:sp>
            <p:nvSpPr>
              <p:cNvPr id="547858" name="Freeform 18"/>
              <p:cNvSpPr>
                <a:spLocks/>
              </p:cNvSpPr>
              <p:nvPr/>
            </p:nvSpPr>
            <p:spPr bwMode="auto">
              <a:xfrm>
                <a:off x="4110" y="1494"/>
                <a:ext cx="27" cy="66"/>
              </a:xfrm>
              <a:custGeom>
                <a:avLst/>
                <a:gdLst/>
                <a:ahLst/>
                <a:cxnLst>
                  <a:cxn ang="0">
                    <a:pos x="0" y="0"/>
                  </a:cxn>
                  <a:cxn ang="0">
                    <a:pos x="12" y="36"/>
                  </a:cxn>
                </a:cxnLst>
                <a:rect l="0" t="0" r="r" b="b"/>
                <a:pathLst>
                  <a:path w="12" h="36">
                    <a:moveTo>
                      <a:pt x="0" y="0"/>
                    </a:moveTo>
                    <a:cubicBezTo>
                      <a:pt x="5" y="12"/>
                      <a:pt x="10" y="25"/>
                      <a:pt x="12" y="36"/>
                    </a:cubicBezTo>
                  </a:path>
                </a:pathLst>
              </a:custGeom>
              <a:noFill/>
              <a:ln w="9525">
                <a:solidFill>
                  <a:srgbClr val="FF00FF"/>
                </a:solidFill>
                <a:round/>
                <a:headEnd/>
                <a:tailEnd/>
              </a:ln>
              <a:effectLst/>
            </p:spPr>
            <p:txBody>
              <a:bodyPr/>
              <a:lstStyle/>
              <a:p>
                <a:endParaRPr lang="en-US"/>
              </a:p>
            </p:txBody>
          </p:sp>
          <p:sp>
            <p:nvSpPr>
              <p:cNvPr id="547859" name="Text Box 19"/>
              <p:cNvSpPr txBox="1">
                <a:spLocks noChangeArrowheads="1"/>
              </p:cNvSpPr>
              <p:nvPr/>
            </p:nvSpPr>
            <p:spPr bwMode="auto">
              <a:xfrm>
                <a:off x="4166" y="1424"/>
                <a:ext cx="166" cy="173"/>
              </a:xfrm>
              <a:prstGeom prst="rect">
                <a:avLst/>
              </a:prstGeom>
              <a:noFill/>
              <a:ln w="9525">
                <a:noFill/>
                <a:miter lim="800000"/>
                <a:headEnd/>
                <a:tailEnd/>
              </a:ln>
              <a:effectLst/>
            </p:spPr>
            <p:txBody>
              <a:bodyPr wrap="none">
                <a:spAutoFit/>
              </a:bodyPr>
              <a:lstStyle/>
              <a:p>
                <a:r>
                  <a:rPr lang="en-US" sz="1200">
                    <a:solidFill>
                      <a:schemeClr val="tx1"/>
                    </a:solidFill>
                  </a:rPr>
                  <a:t></a:t>
                </a:r>
              </a:p>
            </p:txBody>
          </p:sp>
          <p:sp>
            <p:nvSpPr>
              <p:cNvPr id="547860" name="Text Box 20"/>
              <p:cNvSpPr txBox="1">
                <a:spLocks noChangeArrowheads="1"/>
              </p:cNvSpPr>
              <p:nvPr/>
            </p:nvSpPr>
            <p:spPr bwMode="auto">
              <a:xfrm>
                <a:off x="4400" y="1789"/>
                <a:ext cx="147" cy="192"/>
              </a:xfrm>
              <a:prstGeom prst="rect">
                <a:avLst/>
              </a:prstGeom>
              <a:noFill/>
              <a:ln w="9525">
                <a:noFill/>
                <a:miter lim="800000"/>
                <a:headEnd/>
                <a:tailEnd/>
              </a:ln>
              <a:effectLst/>
            </p:spPr>
            <p:txBody>
              <a:bodyPr wrap="none">
                <a:spAutoFit/>
              </a:bodyPr>
              <a:lstStyle/>
              <a:p>
                <a:r>
                  <a:rPr lang="en-US" sz="1400" i="1">
                    <a:solidFill>
                      <a:schemeClr val="tx1"/>
                    </a:solidFill>
                  </a:rPr>
                  <a:t>f</a:t>
                </a:r>
              </a:p>
            </p:txBody>
          </p:sp>
          <p:sp>
            <p:nvSpPr>
              <p:cNvPr id="547861" name="Text Box 21"/>
              <p:cNvSpPr txBox="1">
                <a:spLocks noChangeArrowheads="1"/>
              </p:cNvSpPr>
              <p:nvPr/>
            </p:nvSpPr>
            <p:spPr bwMode="auto">
              <a:xfrm>
                <a:off x="5042" y="1297"/>
                <a:ext cx="166" cy="192"/>
              </a:xfrm>
              <a:prstGeom prst="rect">
                <a:avLst/>
              </a:prstGeom>
              <a:noFill/>
              <a:ln w="9525">
                <a:noFill/>
                <a:miter lim="800000"/>
                <a:headEnd/>
                <a:tailEnd/>
              </a:ln>
              <a:effectLst/>
            </p:spPr>
            <p:txBody>
              <a:bodyPr wrap="none">
                <a:spAutoFit/>
              </a:bodyPr>
              <a:lstStyle/>
              <a:p>
                <a:r>
                  <a:rPr lang="en-US" sz="1400" i="1">
                    <a:solidFill>
                      <a:schemeClr val="tx1"/>
                    </a:solidFill>
                  </a:rPr>
                  <a:t>y</a:t>
                </a:r>
              </a:p>
            </p:txBody>
          </p:sp>
          <p:sp>
            <p:nvSpPr>
              <p:cNvPr id="547862" name="Line 22"/>
              <p:cNvSpPr>
                <a:spLocks noChangeShapeType="1"/>
              </p:cNvSpPr>
              <p:nvPr/>
            </p:nvSpPr>
            <p:spPr bwMode="auto">
              <a:xfrm>
                <a:off x="4566" y="1890"/>
                <a:ext cx="450" cy="0"/>
              </a:xfrm>
              <a:prstGeom prst="line">
                <a:avLst/>
              </a:prstGeom>
              <a:noFill/>
              <a:ln w="9525">
                <a:solidFill>
                  <a:srgbClr val="FF00FF"/>
                </a:solidFill>
                <a:round/>
                <a:headEnd/>
                <a:tailEnd type="triangle" w="med" len="med"/>
              </a:ln>
              <a:effectLst/>
            </p:spPr>
            <p:txBody>
              <a:bodyPr/>
              <a:lstStyle/>
              <a:p>
                <a:endParaRPr lang="en-US"/>
              </a:p>
            </p:txBody>
          </p:sp>
          <p:sp>
            <p:nvSpPr>
              <p:cNvPr id="547863" name="Line 23"/>
              <p:cNvSpPr>
                <a:spLocks noChangeShapeType="1"/>
              </p:cNvSpPr>
              <p:nvPr/>
            </p:nvSpPr>
            <p:spPr bwMode="auto">
              <a:xfrm flipH="1">
                <a:off x="3882" y="1884"/>
                <a:ext cx="468" cy="0"/>
              </a:xfrm>
              <a:prstGeom prst="line">
                <a:avLst/>
              </a:prstGeom>
              <a:noFill/>
              <a:ln w="9525">
                <a:solidFill>
                  <a:srgbClr val="FF00FF"/>
                </a:solidFill>
                <a:round/>
                <a:headEnd/>
                <a:tailEnd type="triangle" w="med" len="med"/>
              </a:ln>
              <a:effectLst/>
            </p:spPr>
            <p:txBody>
              <a:bodyPr/>
              <a:lstStyle/>
              <a:p>
                <a:endParaRPr lang="en-US"/>
              </a:p>
            </p:txBody>
          </p:sp>
        </p:grpSp>
      </p:grpSp>
      <p:grpSp>
        <p:nvGrpSpPr>
          <p:cNvPr id="547864" name="Group 24"/>
          <p:cNvGrpSpPr>
            <a:grpSpLocks/>
          </p:cNvGrpSpPr>
          <p:nvPr/>
        </p:nvGrpSpPr>
        <p:grpSpPr bwMode="auto">
          <a:xfrm>
            <a:off x="1062038" y="4267200"/>
            <a:ext cx="5959475" cy="793750"/>
            <a:chOff x="669" y="2688"/>
            <a:chExt cx="3754" cy="500"/>
          </a:xfrm>
        </p:grpSpPr>
        <p:sp>
          <p:nvSpPr>
            <p:cNvPr id="547865" name="Text Box 25"/>
            <p:cNvSpPr txBox="1">
              <a:spLocks noChangeArrowheads="1"/>
            </p:cNvSpPr>
            <p:nvPr/>
          </p:nvSpPr>
          <p:spPr bwMode="auto">
            <a:xfrm>
              <a:off x="669" y="2773"/>
              <a:ext cx="2204" cy="250"/>
            </a:xfrm>
            <a:prstGeom prst="rect">
              <a:avLst/>
            </a:prstGeom>
            <a:noFill/>
            <a:ln w="9525">
              <a:noFill/>
              <a:miter lim="800000"/>
              <a:headEnd/>
              <a:tailEnd/>
            </a:ln>
            <a:effectLst/>
          </p:spPr>
          <p:txBody>
            <a:bodyPr wrap="none">
              <a:spAutoFit/>
            </a:bodyPr>
            <a:lstStyle/>
            <a:p>
              <a:r>
                <a:rPr lang="en-US" sz="2000">
                  <a:solidFill>
                    <a:schemeClr val="tx1"/>
                  </a:solidFill>
                </a:rPr>
                <a:t>Lebar frinji terang pusat adalah: </a:t>
              </a:r>
              <a:endParaRPr lang="en-US" sz="2000" i="1">
                <a:solidFill>
                  <a:schemeClr val="tx1"/>
                </a:solidFill>
              </a:endParaRPr>
            </a:p>
          </p:txBody>
        </p:sp>
        <p:graphicFrame>
          <p:nvGraphicFramePr>
            <p:cNvPr id="547866" name="Object 26"/>
            <p:cNvGraphicFramePr>
              <a:graphicFrameLocks noChangeAspect="1"/>
            </p:cNvGraphicFramePr>
            <p:nvPr/>
          </p:nvGraphicFramePr>
          <p:xfrm>
            <a:off x="3552" y="2688"/>
            <a:ext cx="871" cy="500"/>
          </p:xfrm>
          <a:graphic>
            <a:graphicData uri="http://schemas.openxmlformats.org/presentationml/2006/ole">
              <p:oleObj spid="_x0000_s547866" name="Equation" r:id="rId6" imgW="685800" imgH="393480" progId="Equation.3">
                <p:embed/>
              </p:oleObj>
            </a:graphicData>
          </a:graphic>
        </p:graphicFrame>
      </p:grpSp>
      <p:sp>
        <p:nvSpPr>
          <p:cNvPr id="547867" name="Text Box 27"/>
          <p:cNvSpPr txBox="1">
            <a:spLocks noChangeArrowheads="1"/>
          </p:cNvSpPr>
          <p:nvPr/>
        </p:nvSpPr>
        <p:spPr bwMode="auto">
          <a:xfrm>
            <a:off x="1069975" y="5405438"/>
            <a:ext cx="7310438" cy="701675"/>
          </a:xfrm>
          <a:prstGeom prst="rect">
            <a:avLst/>
          </a:prstGeom>
          <a:noFill/>
          <a:ln w="9525">
            <a:noFill/>
            <a:miter lim="800000"/>
            <a:headEnd/>
            <a:tailEnd/>
          </a:ln>
          <a:effectLst/>
        </p:spPr>
        <p:txBody>
          <a:bodyPr>
            <a:spAutoFit/>
          </a:bodyPr>
          <a:lstStyle/>
          <a:p>
            <a:pPr algn="just"/>
            <a:r>
              <a:rPr lang="en-US" sz="2000">
                <a:solidFill>
                  <a:schemeClr val="tx1"/>
                </a:solidFill>
              </a:rPr>
              <a:t>Perhatikan bahwa frinji terang pusat menurun jika lebar celah meningkat dan lebar dari frinji terang yang lain hanya separoh.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7844"/>
                                        </p:tgtEl>
                                        <p:attrNameLst>
                                          <p:attrName>style.visibility</p:attrName>
                                        </p:attrNameLst>
                                      </p:cBhvr>
                                      <p:to>
                                        <p:strVal val="visible"/>
                                      </p:to>
                                    </p:set>
                                    <p:animEffect transition="in" filter="box(out)">
                                      <p:cBhvr>
                                        <p:cTn id="7" dur="500"/>
                                        <p:tgtEl>
                                          <p:spTgt spid="54784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47864"/>
                                        </p:tgtEl>
                                        <p:attrNameLst>
                                          <p:attrName>style.visibility</p:attrName>
                                        </p:attrNameLst>
                                      </p:cBhvr>
                                      <p:to>
                                        <p:strVal val="visible"/>
                                      </p:to>
                                    </p:set>
                                    <p:animEffect transition="in" filter="box(out)">
                                      <p:cBhvr>
                                        <p:cTn id="12" dur="500"/>
                                        <p:tgtEl>
                                          <p:spTgt spid="547864"/>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7867">
                                            <p:txEl>
                                              <p:pRg st="0" end="0"/>
                                            </p:txEl>
                                          </p:spTgt>
                                        </p:tgtEl>
                                        <p:attrNameLst>
                                          <p:attrName>style.visibility</p:attrName>
                                        </p:attrNameLst>
                                      </p:cBhvr>
                                      <p:to>
                                        <p:strVal val="visible"/>
                                      </p:to>
                                    </p:set>
                                    <p:animEffect transition="in" filter="box(out)">
                                      <p:cBhvr>
                                        <p:cTn id="17" dur="500"/>
                                        <p:tgtEl>
                                          <p:spTgt spid="547867">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Text Box 2"/>
          <p:cNvSpPr txBox="1">
            <a:spLocks noChangeArrowheads="1"/>
          </p:cNvSpPr>
          <p:nvPr/>
        </p:nvSpPr>
        <p:spPr bwMode="auto">
          <a:xfrm>
            <a:off x="611188" y="211138"/>
            <a:ext cx="8018462" cy="519112"/>
          </a:xfrm>
          <a:prstGeom prst="rect">
            <a:avLst/>
          </a:prstGeom>
          <a:noFill/>
          <a:ln w="9525">
            <a:noFill/>
            <a:miter lim="800000"/>
            <a:headEnd/>
            <a:tailEnd/>
          </a:ln>
          <a:effectLst/>
        </p:spPr>
        <p:txBody>
          <a:bodyPr wrap="none">
            <a:spAutoFit/>
          </a:bodyPr>
          <a:lstStyle/>
          <a:p>
            <a:r>
              <a:rPr lang="en-US" sz="2800">
                <a:solidFill>
                  <a:schemeClr val="accent1"/>
                </a:solidFill>
              </a:rPr>
              <a:t>Distribusi intensitas Difraksi Fraunhofer celah tunggal </a:t>
            </a:r>
          </a:p>
        </p:txBody>
      </p:sp>
      <p:grpSp>
        <p:nvGrpSpPr>
          <p:cNvPr id="548867" name="Group 3"/>
          <p:cNvGrpSpPr>
            <a:grpSpLocks/>
          </p:cNvGrpSpPr>
          <p:nvPr/>
        </p:nvGrpSpPr>
        <p:grpSpPr bwMode="auto">
          <a:xfrm>
            <a:off x="646113" y="908050"/>
            <a:ext cx="8497887" cy="2992438"/>
            <a:chOff x="206" y="549"/>
            <a:chExt cx="5353" cy="1885"/>
          </a:xfrm>
        </p:grpSpPr>
        <p:sp>
          <p:nvSpPr>
            <p:cNvPr id="548868" name="Text Box 4"/>
            <p:cNvSpPr txBox="1">
              <a:spLocks noChangeArrowheads="1"/>
            </p:cNvSpPr>
            <p:nvPr/>
          </p:nvSpPr>
          <p:spPr bwMode="auto">
            <a:xfrm>
              <a:off x="206" y="549"/>
              <a:ext cx="2601" cy="1402"/>
            </a:xfrm>
            <a:prstGeom prst="rect">
              <a:avLst/>
            </a:prstGeom>
            <a:noFill/>
            <a:ln w="9525">
              <a:noFill/>
              <a:miter lim="800000"/>
              <a:headEnd/>
              <a:tailEnd/>
            </a:ln>
            <a:effectLst/>
          </p:spPr>
          <p:txBody>
            <a:bodyPr>
              <a:spAutoFit/>
            </a:bodyPr>
            <a:lstStyle/>
            <a:p>
              <a:pPr algn="just"/>
              <a:r>
                <a:rPr lang="en-US" sz="2000">
                  <a:solidFill>
                    <a:schemeClr val="tx1"/>
                  </a:solidFill>
                </a:rPr>
                <a:t>Bayangkan bahwa celah dibagi ke dalam </a:t>
              </a:r>
              <a:r>
                <a:rPr lang="en-US" sz="2000" i="1">
                  <a:solidFill>
                    <a:schemeClr val="tx1"/>
                  </a:solidFill>
                </a:rPr>
                <a:t>n</a:t>
              </a:r>
              <a:r>
                <a:rPr lang="en-US" sz="2000">
                  <a:solidFill>
                    <a:schemeClr val="tx1"/>
                  </a:solidFill>
                </a:rPr>
                <a:t> zona kecil, masing-masing dengan lebar y. Setiap zona berlaku sebagai suatu sumber cahaya koheren.  Untuk  tertentu, beda fasa dari medan listrik pada titik </a:t>
              </a:r>
              <a:r>
                <a:rPr lang="en-US" sz="2000" i="1">
                  <a:solidFill>
                    <a:schemeClr val="tx1"/>
                  </a:solidFill>
                </a:rPr>
                <a:t>P</a:t>
              </a:r>
              <a:r>
                <a:rPr lang="en-US" sz="2000">
                  <a:solidFill>
                    <a:schemeClr val="tx1"/>
                  </a:solidFill>
                </a:rPr>
                <a:t> untuk dua zona berdekatan adalah:</a:t>
              </a:r>
            </a:p>
          </p:txBody>
        </p:sp>
        <p:pic>
          <p:nvPicPr>
            <p:cNvPr id="548869" name="Picture 5" descr="SE38_07"/>
            <p:cNvPicPr>
              <a:picLocks noChangeAspect="1" noChangeArrowheads="1"/>
            </p:cNvPicPr>
            <p:nvPr/>
          </p:nvPicPr>
          <p:blipFill>
            <a:blip r:embed="rId4"/>
            <a:srcRect t="10312" b="6563"/>
            <a:stretch>
              <a:fillRect/>
            </a:stretch>
          </p:blipFill>
          <p:spPr bwMode="auto">
            <a:xfrm>
              <a:off x="2892" y="737"/>
              <a:ext cx="2667" cy="1663"/>
            </a:xfrm>
            <a:prstGeom prst="rect">
              <a:avLst/>
            </a:prstGeom>
            <a:noFill/>
          </p:spPr>
        </p:pic>
        <p:graphicFrame>
          <p:nvGraphicFramePr>
            <p:cNvPr id="548870" name="Object 6"/>
            <p:cNvGraphicFramePr>
              <a:graphicFrameLocks noChangeAspect="1"/>
            </p:cNvGraphicFramePr>
            <p:nvPr/>
          </p:nvGraphicFramePr>
          <p:xfrm>
            <a:off x="773" y="1964"/>
            <a:ext cx="1787" cy="470"/>
          </p:xfrm>
          <a:graphic>
            <a:graphicData uri="http://schemas.openxmlformats.org/presentationml/2006/ole">
              <p:oleObj spid="_x0000_s548870" name="Equation" r:id="rId5" imgW="1498320" imgH="393480" progId="Equation.3">
                <p:embed/>
              </p:oleObj>
            </a:graphicData>
          </a:graphic>
        </p:graphicFrame>
      </p:grpSp>
      <p:grpSp>
        <p:nvGrpSpPr>
          <p:cNvPr id="548871" name="Group 7"/>
          <p:cNvGrpSpPr>
            <a:grpSpLocks/>
          </p:cNvGrpSpPr>
          <p:nvPr/>
        </p:nvGrpSpPr>
        <p:grpSpPr bwMode="auto">
          <a:xfrm>
            <a:off x="384175" y="4008438"/>
            <a:ext cx="8477250" cy="1204912"/>
            <a:chOff x="242" y="2525"/>
            <a:chExt cx="5340" cy="759"/>
          </a:xfrm>
        </p:grpSpPr>
        <p:sp>
          <p:nvSpPr>
            <p:cNvPr id="548872" name="Text Box 8"/>
            <p:cNvSpPr txBox="1">
              <a:spLocks noChangeArrowheads="1"/>
            </p:cNvSpPr>
            <p:nvPr/>
          </p:nvSpPr>
          <p:spPr bwMode="auto">
            <a:xfrm>
              <a:off x="242" y="2525"/>
              <a:ext cx="5340" cy="442"/>
            </a:xfrm>
            <a:prstGeom prst="rect">
              <a:avLst/>
            </a:prstGeom>
            <a:noFill/>
            <a:ln w="9525">
              <a:noFill/>
              <a:miter lim="800000"/>
              <a:headEnd/>
              <a:tailEnd/>
            </a:ln>
            <a:effectLst/>
          </p:spPr>
          <p:txBody>
            <a:bodyPr>
              <a:spAutoFit/>
            </a:bodyPr>
            <a:lstStyle/>
            <a:p>
              <a:pPr algn="just"/>
              <a:r>
                <a:rPr lang="en-US" sz="2000">
                  <a:solidFill>
                    <a:schemeClr val="tx1"/>
                  </a:solidFill>
                </a:rPr>
                <a:t>Jika kita asumsikan bahwa besarnya medan listrik dari masing-masing zona adalah E, maka fasor dari gelombang dari zona-zona ini dapat ditulis sebagai:</a:t>
              </a:r>
            </a:p>
          </p:txBody>
        </p:sp>
        <p:graphicFrame>
          <p:nvGraphicFramePr>
            <p:cNvPr id="548873" name="Object 9"/>
            <p:cNvGraphicFramePr>
              <a:graphicFrameLocks noChangeAspect="1"/>
            </p:cNvGraphicFramePr>
            <p:nvPr/>
          </p:nvGraphicFramePr>
          <p:xfrm>
            <a:off x="1822" y="3004"/>
            <a:ext cx="1318" cy="280"/>
          </p:xfrm>
          <a:graphic>
            <a:graphicData uri="http://schemas.openxmlformats.org/presentationml/2006/ole">
              <p:oleObj spid="_x0000_s548873" name="Equation" r:id="rId6" imgW="1015920" imgH="215640" progId="Equation.3">
                <p:embed/>
              </p:oleObj>
            </a:graphicData>
          </a:graphic>
        </p:graphicFrame>
      </p:grpSp>
      <p:graphicFrame>
        <p:nvGraphicFramePr>
          <p:cNvPr id="548874" name="Object 10"/>
          <p:cNvGraphicFramePr>
            <a:graphicFrameLocks noChangeAspect="1"/>
          </p:cNvGraphicFramePr>
          <p:nvPr/>
        </p:nvGraphicFramePr>
        <p:xfrm>
          <a:off x="2901950" y="5327650"/>
          <a:ext cx="2886075" cy="457200"/>
        </p:xfrm>
        <a:graphic>
          <a:graphicData uri="http://schemas.openxmlformats.org/presentationml/2006/ole">
            <p:oleObj spid="_x0000_s548874" name="Equation" r:id="rId7" imgW="1358640" imgH="215640" progId="Equation.3">
              <p:embed/>
            </p:oleObj>
          </a:graphicData>
        </a:graphic>
      </p:graphicFrame>
      <p:grpSp>
        <p:nvGrpSpPr>
          <p:cNvPr id="548875" name="Group 11"/>
          <p:cNvGrpSpPr>
            <a:grpSpLocks/>
          </p:cNvGrpSpPr>
          <p:nvPr/>
        </p:nvGrpSpPr>
        <p:grpSpPr bwMode="auto">
          <a:xfrm>
            <a:off x="2841625" y="5734050"/>
            <a:ext cx="3732213" cy="884238"/>
            <a:chOff x="1790" y="3612"/>
            <a:chExt cx="2351" cy="557"/>
          </a:xfrm>
        </p:grpSpPr>
        <p:graphicFrame>
          <p:nvGraphicFramePr>
            <p:cNvPr id="548876" name="Object 12"/>
            <p:cNvGraphicFramePr>
              <a:graphicFrameLocks noChangeAspect="1"/>
            </p:cNvGraphicFramePr>
            <p:nvPr/>
          </p:nvGraphicFramePr>
          <p:xfrm>
            <a:off x="1814" y="3864"/>
            <a:ext cx="2327" cy="305"/>
          </p:xfrm>
          <a:graphic>
            <a:graphicData uri="http://schemas.openxmlformats.org/presentationml/2006/ole">
              <p:oleObj spid="_x0000_s548876" name="Equation" r:id="rId8" imgW="1739880" imgH="228600" progId="Equation.3">
                <p:embed/>
              </p:oleObj>
            </a:graphicData>
          </a:graphic>
        </p:graphicFrame>
        <p:sp>
          <p:nvSpPr>
            <p:cNvPr id="548877" name="Text Box 13"/>
            <p:cNvSpPr txBox="1">
              <a:spLocks noChangeArrowheads="1"/>
            </p:cNvSpPr>
            <p:nvPr/>
          </p:nvSpPr>
          <p:spPr bwMode="auto">
            <a:xfrm>
              <a:off x="1790" y="3612"/>
              <a:ext cx="800" cy="231"/>
            </a:xfrm>
            <a:prstGeom prst="rect">
              <a:avLst/>
            </a:prstGeom>
            <a:noFill/>
            <a:ln w="9525">
              <a:noFill/>
              <a:miter lim="800000"/>
              <a:headEnd/>
              <a:tailEnd/>
            </a:ln>
            <a:effectLst/>
          </p:spPr>
          <p:txBody>
            <a:bodyPr wrap="none">
              <a:spAutoFit/>
            </a:bodyPr>
            <a:lstStyle/>
            <a:p>
              <a:r>
                <a:rPr lang="en-US" sz="1800"/>
                <a:t>. . . . . . . . .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8867"/>
                                        </p:tgtEl>
                                        <p:attrNameLst>
                                          <p:attrName>style.visibility</p:attrName>
                                        </p:attrNameLst>
                                      </p:cBhvr>
                                      <p:to>
                                        <p:strVal val="visible"/>
                                      </p:to>
                                    </p:set>
                                    <p:animEffect transition="in" filter="box(out)">
                                      <p:cBhvr>
                                        <p:cTn id="7" dur="500"/>
                                        <p:tgtEl>
                                          <p:spTgt spid="548867"/>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48871"/>
                                        </p:tgtEl>
                                        <p:attrNameLst>
                                          <p:attrName>style.visibility</p:attrName>
                                        </p:attrNameLst>
                                      </p:cBhvr>
                                      <p:to>
                                        <p:strVal val="visible"/>
                                      </p:to>
                                    </p:set>
                                    <p:animEffect transition="in" filter="box(out)">
                                      <p:cBhvr>
                                        <p:cTn id="12" dur="500"/>
                                        <p:tgtEl>
                                          <p:spTgt spid="548871"/>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548874"/>
                                        </p:tgtEl>
                                        <p:attrNameLst>
                                          <p:attrName>style.visibility</p:attrName>
                                        </p:attrNameLst>
                                      </p:cBhvr>
                                      <p:to>
                                        <p:strVal val="visible"/>
                                      </p:to>
                                    </p:set>
                                    <p:animEffect transition="in" filter="box(out)">
                                      <p:cBhvr>
                                        <p:cTn id="17" dur="500"/>
                                        <p:tgtEl>
                                          <p:spTgt spid="548874"/>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48875"/>
                                        </p:tgtEl>
                                        <p:attrNameLst>
                                          <p:attrName>style.visibility</p:attrName>
                                        </p:attrNameLst>
                                      </p:cBhvr>
                                      <p:to>
                                        <p:strVal val="visible"/>
                                      </p:to>
                                    </p:set>
                                    <p:animEffect transition="in" filter="box(out)">
                                      <p:cBhvr>
                                        <p:cTn id="22" dur="500"/>
                                        <p:tgtEl>
                                          <p:spTgt spid="548875"/>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Text Box 2"/>
          <p:cNvSpPr txBox="1">
            <a:spLocks noChangeArrowheads="1"/>
          </p:cNvSpPr>
          <p:nvPr/>
        </p:nvSpPr>
        <p:spPr bwMode="auto">
          <a:xfrm>
            <a:off x="555625" y="566738"/>
            <a:ext cx="4129088" cy="396875"/>
          </a:xfrm>
          <a:prstGeom prst="rect">
            <a:avLst/>
          </a:prstGeom>
          <a:noFill/>
          <a:ln w="9525">
            <a:noFill/>
            <a:miter lim="800000"/>
            <a:headEnd/>
            <a:tailEnd/>
          </a:ln>
          <a:effectLst/>
        </p:spPr>
        <p:txBody>
          <a:bodyPr>
            <a:spAutoFit/>
          </a:bodyPr>
          <a:lstStyle/>
          <a:p>
            <a:pPr algn="just"/>
            <a:r>
              <a:rPr lang="en-US" sz="2000">
                <a:solidFill>
                  <a:schemeClr val="accent1"/>
                </a:solidFill>
              </a:rPr>
              <a:t>Medan listrik resultan di P adalah</a:t>
            </a:r>
          </a:p>
        </p:txBody>
      </p:sp>
      <p:graphicFrame>
        <p:nvGraphicFramePr>
          <p:cNvPr id="549891" name="Object 3"/>
          <p:cNvGraphicFramePr>
            <a:graphicFrameLocks noChangeAspect="1"/>
          </p:cNvGraphicFramePr>
          <p:nvPr/>
        </p:nvGraphicFramePr>
        <p:xfrm>
          <a:off x="4430713" y="520700"/>
          <a:ext cx="3486150" cy="514350"/>
        </p:xfrm>
        <a:graphic>
          <a:graphicData uri="http://schemas.openxmlformats.org/presentationml/2006/ole">
            <p:oleObj spid="_x0000_s549891" name="Equation" r:id="rId4" imgW="1549080" imgH="228600" progId="Equation.3">
              <p:embed/>
            </p:oleObj>
          </a:graphicData>
        </a:graphic>
      </p:graphicFrame>
      <p:graphicFrame>
        <p:nvGraphicFramePr>
          <p:cNvPr id="549892" name="Rectangle 4"/>
          <p:cNvGraphicFramePr>
            <a:graphicFrameLocks/>
          </p:cNvGraphicFramePr>
          <p:nvPr/>
        </p:nvGraphicFramePr>
        <p:xfrm>
          <a:off x="1790700" y="1454150"/>
          <a:ext cx="6096000" cy="4064000"/>
        </p:xfrm>
        <a:graphic>
          <a:graphicData uri="http://schemas.openxmlformats.org/presentationml/2006/ole">
            <p:oleObj spid="_x0000_s549892" name="Equation" r:id="rId5" imgW="0" imgH="0" progId="Equation.3">
              <p:embed/>
            </p:oleObj>
          </a:graphicData>
        </a:graphic>
      </p:graphicFrame>
      <p:grpSp>
        <p:nvGrpSpPr>
          <p:cNvPr id="549893" name="Group 5"/>
          <p:cNvGrpSpPr>
            <a:grpSpLocks/>
          </p:cNvGrpSpPr>
          <p:nvPr/>
        </p:nvGrpSpPr>
        <p:grpSpPr bwMode="auto">
          <a:xfrm>
            <a:off x="517525" y="1354138"/>
            <a:ext cx="8078788" cy="2760662"/>
            <a:chOff x="326" y="853"/>
            <a:chExt cx="5089" cy="1739"/>
          </a:xfrm>
        </p:grpSpPr>
        <p:sp>
          <p:nvSpPr>
            <p:cNvPr id="549894" name="Text Box 6"/>
            <p:cNvSpPr txBox="1">
              <a:spLocks noChangeArrowheads="1"/>
            </p:cNvSpPr>
            <p:nvPr/>
          </p:nvSpPr>
          <p:spPr bwMode="auto">
            <a:xfrm>
              <a:off x="326" y="2093"/>
              <a:ext cx="768" cy="250"/>
            </a:xfrm>
            <a:prstGeom prst="rect">
              <a:avLst/>
            </a:prstGeom>
            <a:noFill/>
            <a:ln w="9525">
              <a:noFill/>
              <a:miter lim="800000"/>
              <a:headEnd/>
              <a:tailEnd/>
            </a:ln>
            <a:effectLst/>
          </p:spPr>
          <p:txBody>
            <a:bodyPr>
              <a:spAutoFit/>
            </a:bodyPr>
            <a:lstStyle/>
            <a:p>
              <a:pPr algn="just"/>
              <a:r>
                <a:rPr lang="en-US" sz="2000">
                  <a:solidFill>
                    <a:schemeClr val="tx1"/>
                  </a:solidFill>
                </a:rPr>
                <a:t>dimana </a:t>
              </a:r>
            </a:p>
          </p:txBody>
        </p:sp>
        <p:grpSp>
          <p:nvGrpSpPr>
            <p:cNvPr id="549895" name="Group 7"/>
            <p:cNvGrpSpPr>
              <a:grpSpLocks/>
            </p:cNvGrpSpPr>
            <p:nvPr/>
          </p:nvGrpSpPr>
          <p:grpSpPr bwMode="auto">
            <a:xfrm>
              <a:off x="374" y="853"/>
              <a:ext cx="5041" cy="1739"/>
              <a:chOff x="374" y="853"/>
              <a:chExt cx="5041" cy="1739"/>
            </a:xfrm>
          </p:grpSpPr>
          <p:pic>
            <p:nvPicPr>
              <p:cNvPr id="549896" name="Picture 8" descr="SE38_09"/>
              <p:cNvPicPr>
                <a:picLocks noChangeAspect="1" noChangeArrowheads="1"/>
              </p:cNvPicPr>
              <p:nvPr/>
            </p:nvPicPr>
            <p:blipFill>
              <a:blip r:embed="rId6"/>
              <a:srcRect l="19456" t="10312" r="18520"/>
              <a:stretch>
                <a:fillRect/>
              </a:stretch>
            </p:blipFill>
            <p:spPr bwMode="auto">
              <a:xfrm>
                <a:off x="3812" y="853"/>
                <a:ext cx="1603" cy="1739"/>
              </a:xfrm>
              <a:prstGeom prst="rect">
                <a:avLst/>
              </a:prstGeom>
              <a:solidFill>
                <a:schemeClr val="bg1"/>
              </a:solidFill>
            </p:spPr>
          </p:pic>
          <p:graphicFrame>
            <p:nvGraphicFramePr>
              <p:cNvPr id="549897" name="Object 9"/>
              <p:cNvGraphicFramePr>
                <a:graphicFrameLocks noChangeAspect="1"/>
              </p:cNvGraphicFramePr>
              <p:nvPr/>
            </p:nvGraphicFramePr>
            <p:xfrm>
              <a:off x="1209" y="1292"/>
              <a:ext cx="1783" cy="572"/>
            </p:xfrm>
            <a:graphic>
              <a:graphicData uri="http://schemas.openxmlformats.org/presentationml/2006/ole">
                <p:oleObj spid="_x0000_s549897" name="Equation" r:id="rId7" imgW="1346040" imgH="431640" progId="Equation.3">
                  <p:embed/>
                </p:oleObj>
              </a:graphicData>
            </a:graphic>
          </p:graphicFrame>
          <p:sp>
            <p:nvSpPr>
              <p:cNvPr id="549898" name="Text Box 10"/>
              <p:cNvSpPr txBox="1">
                <a:spLocks noChangeArrowheads="1"/>
              </p:cNvSpPr>
              <p:nvPr/>
            </p:nvSpPr>
            <p:spPr bwMode="auto">
              <a:xfrm>
                <a:off x="374" y="861"/>
                <a:ext cx="2697" cy="250"/>
              </a:xfrm>
              <a:prstGeom prst="rect">
                <a:avLst/>
              </a:prstGeom>
              <a:noFill/>
              <a:ln w="9525">
                <a:noFill/>
                <a:miter lim="800000"/>
                <a:headEnd/>
                <a:tailEnd/>
              </a:ln>
              <a:effectLst/>
            </p:spPr>
            <p:txBody>
              <a:bodyPr wrap="none">
                <a:spAutoFit/>
              </a:bodyPr>
              <a:lstStyle/>
              <a:p>
                <a:r>
                  <a:rPr lang="en-US" sz="2000">
                    <a:solidFill>
                      <a:schemeClr val="tx1"/>
                    </a:solidFill>
                  </a:rPr>
                  <a:t>Dari diagram fasor, dapat dilihat bahwa:</a:t>
                </a:r>
              </a:p>
            </p:txBody>
          </p:sp>
          <p:graphicFrame>
            <p:nvGraphicFramePr>
              <p:cNvPr id="549899" name="Object 11"/>
              <p:cNvGraphicFramePr>
                <a:graphicFrameLocks noChangeAspect="1"/>
              </p:cNvGraphicFramePr>
              <p:nvPr/>
            </p:nvGraphicFramePr>
            <p:xfrm>
              <a:off x="991" y="2084"/>
              <a:ext cx="2654" cy="452"/>
            </p:xfrm>
            <a:graphic>
              <a:graphicData uri="http://schemas.openxmlformats.org/presentationml/2006/ole">
                <p:oleObj spid="_x0000_s549899" name="Equation" r:id="rId8" imgW="2311200" imgH="393480" progId="Equation.3">
                  <p:embed/>
                </p:oleObj>
              </a:graphicData>
            </a:graphic>
          </p:graphicFrame>
        </p:grpSp>
      </p:grpSp>
      <p:grpSp>
        <p:nvGrpSpPr>
          <p:cNvPr id="549900" name="Group 12"/>
          <p:cNvGrpSpPr>
            <a:grpSpLocks/>
          </p:cNvGrpSpPr>
          <p:nvPr/>
        </p:nvGrpSpPr>
        <p:grpSpPr bwMode="auto">
          <a:xfrm>
            <a:off x="517525" y="4148138"/>
            <a:ext cx="5943600" cy="1373187"/>
            <a:chOff x="326" y="2613"/>
            <a:chExt cx="3744" cy="865"/>
          </a:xfrm>
        </p:grpSpPr>
        <p:sp>
          <p:nvSpPr>
            <p:cNvPr id="549901" name="Text Box 13"/>
            <p:cNvSpPr txBox="1">
              <a:spLocks noChangeArrowheads="1"/>
            </p:cNvSpPr>
            <p:nvPr/>
          </p:nvSpPr>
          <p:spPr bwMode="auto">
            <a:xfrm>
              <a:off x="326" y="2613"/>
              <a:ext cx="3744" cy="250"/>
            </a:xfrm>
            <a:prstGeom prst="rect">
              <a:avLst/>
            </a:prstGeom>
            <a:noFill/>
            <a:ln w="9525">
              <a:noFill/>
              <a:miter lim="800000"/>
              <a:headEnd/>
              <a:tailEnd/>
            </a:ln>
            <a:effectLst/>
          </p:spPr>
          <p:txBody>
            <a:bodyPr wrap="none">
              <a:spAutoFit/>
            </a:bodyPr>
            <a:lstStyle/>
            <a:p>
              <a:r>
                <a:rPr lang="en-US" sz="2000">
                  <a:solidFill>
                    <a:schemeClr val="tx1"/>
                  </a:solidFill>
                </a:rPr>
                <a:t>Lebih lanjut, dari diagram fasor dapat ditentukan bahwa:</a:t>
              </a:r>
            </a:p>
          </p:txBody>
        </p:sp>
        <p:graphicFrame>
          <p:nvGraphicFramePr>
            <p:cNvPr id="549902" name="Object 14"/>
            <p:cNvGraphicFramePr>
              <a:graphicFrameLocks noChangeAspect="1"/>
            </p:cNvGraphicFramePr>
            <p:nvPr/>
          </p:nvGraphicFramePr>
          <p:xfrm>
            <a:off x="1415" y="2940"/>
            <a:ext cx="2355" cy="538"/>
          </p:xfrm>
          <a:graphic>
            <a:graphicData uri="http://schemas.openxmlformats.org/presentationml/2006/ole">
              <p:oleObj spid="_x0000_s549902" name="Equation" r:id="rId9" imgW="2552400" imgH="583920" progId="Equation.3">
                <p:embed/>
              </p:oleObj>
            </a:graphicData>
          </a:graphic>
        </p:graphicFrame>
      </p:grpSp>
      <p:grpSp>
        <p:nvGrpSpPr>
          <p:cNvPr id="549903" name="Group 15"/>
          <p:cNvGrpSpPr>
            <a:grpSpLocks/>
          </p:cNvGrpSpPr>
          <p:nvPr/>
        </p:nvGrpSpPr>
        <p:grpSpPr bwMode="auto">
          <a:xfrm>
            <a:off x="574675" y="5792788"/>
            <a:ext cx="7969250" cy="817562"/>
            <a:chOff x="362" y="3649"/>
            <a:chExt cx="5020" cy="515"/>
          </a:xfrm>
        </p:grpSpPr>
        <p:graphicFrame>
          <p:nvGraphicFramePr>
            <p:cNvPr id="549904" name="Object 16"/>
            <p:cNvGraphicFramePr>
              <a:graphicFrameLocks noChangeAspect="1"/>
            </p:cNvGraphicFramePr>
            <p:nvPr/>
          </p:nvGraphicFramePr>
          <p:xfrm>
            <a:off x="764" y="3649"/>
            <a:ext cx="4618" cy="515"/>
          </p:xfrm>
          <a:graphic>
            <a:graphicData uri="http://schemas.openxmlformats.org/presentationml/2006/ole">
              <p:oleObj spid="_x0000_s549904" name="Equation" r:id="rId10" imgW="4101840" imgH="457200" progId="Equation.3">
                <p:embed/>
              </p:oleObj>
            </a:graphicData>
          </a:graphic>
        </p:graphicFrame>
        <p:sp>
          <p:nvSpPr>
            <p:cNvPr id="549905" name="Text Box 17"/>
            <p:cNvSpPr txBox="1">
              <a:spLocks noChangeArrowheads="1"/>
            </p:cNvSpPr>
            <p:nvPr/>
          </p:nvSpPr>
          <p:spPr bwMode="auto">
            <a:xfrm>
              <a:off x="362" y="3765"/>
              <a:ext cx="240" cy="231"/>
            </a:xfrm>
            <a:prstGeom prst="rect">
              <a:avLst/>
            </a:prstGeom>
            <a:noFill/>
            <a:ln w="9525">
              <a:noFill/>
              <a:miter lim="800000"/>
              <a:headEnd/>
              <a:tailEnd/>
            </a:ln>
            <a:effectLst/>
          </p:spPr>
          <p:txBody>
            <a:bodyPr wrap="none">
              <a:spAutoFit/>
            </a:bodyPr>
            <a:lstStyle/>
            <a:p>
              <a:r>
                <a:rPr lang="en-US" sz="1800" b="1"/>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49893"/>
                                        </p:tgtEl>
                                        <p:attrNameLst>
                                          <p:attrName>style.visibility</p:attrName>
                                        </p:attrNameLst>
                                      </p:cBhvr>
                                      <p:to>
                                        <p:strVal val="visible"/>
                                      </p:to>
                                    </p:set>
                                    <p:animEffect transition="in" filter="box(out)">
                                      <p:cBhvr>
                                        <p:cTn id="7" dur="500"/>
                                        <p:tgtEl>
                                          <p:spTgt spid="549893"/>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549900"/>
                                        </p:tgtEl>
                                        <p:attrNameLst>
                                          <p:attrName>style.visibility</p:attrName>
                                        </p:attrNameLst>
                                      </p:cBhvr>
                                      <p:to>
                                        <p:strVal val="visible"/>
                                      </p:to>
                                    </p:set>
                                    <p:animEffect transition="in" filter="box(out)">
                                      <p:cBhvr>
                                        <p:cTn id="12" dur="500"/>
                                        <p:tgtEl>
                                          <p:spTgt spid="549900"/>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9890">
                                            <p:txEl>
                                              <p:pRg st="0" end="0"/>
                                            </p:txEl>
                                          </p:spTgt>
                                        </p:tgtEl>
                                        <p:attrNameLst>
                                          <p:attrName>style.visibility</p:attrName>
                                        </p:attrNameLst>
                                      </p:cBhvr>
                                      <p:to>
                                        <p:strVal val="visible"/>
                                      </p:to>
                                    </p:set>
                                    <p:animEffect transition="in" filter="box(out)">
                                      <p:cBhvr>
                                        <p:cTn id="17" dur="500"/>
                                        <p:tgtEl>
                                          <p:spTgt spid="549890">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549903"/>
                                        </p:tgtEl>
                                        <p:attrNameLst>
                                          <p:attrName>style.visibility</p:attrName>
                                        </p:attrNameLst>
                                      </p:cBhvr>
                                      <p:to>
                                        <p:strVal val="visible"/>
                                      </p:to>
                                    </p:set>
                                    <p:animEffect transition="in" filter="box(out)">
                                      <p:cBhvr>
                                        <p:cTn id="22" dur="500"/>
                                        <p:tgtEl>
                                          <p:spTgt spid="549903"/>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0" grpId="0" build="p" autoUpdateAnimBg="0"/>
    </p:bldLst>
  </p:timing>
</p:sld>
</file>

<file path=ppt/theme/theme1.xml><?xml version="1.0" encoding="utf-8"?>
<a:theme xmlns:a="http://schemas.openxmlformats.org/drawingml/2006/main" name="usdi">
  <a:themeElements>
    <a:clrScheme name="usdi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usdi">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ea typeface="ＭＳ Ｐゴシック" pitchFamily="50" charset="-128"/>
            <a:cs typeface="Times New Roman" pitchFamily="18" charset="0"/>
            <a:sym typeface="Symbol" pitchFamily="18" charset="2"/>
          </a:defRPr>
        </a:defPPr>
      </a:lstStyle>
    </a:spDef>
    <a:lnDef>
      <a:spPr bwMode="auto">
        <a:xfrm>
          <a:off x="0" y="0"/>
          <a:ext cx="1" cy="1"/>
        </a:xfrm>
        <a:custGeom>
          <a:avLst/>
          <a:gdLst/>
          <a:ahLst/>
          <a:cxnLst/>
          <a:rect l="0" t="0" r="0" b="0"/>
          <a:pathLst/>
        </a:custGeom>
        <a:noFill/>
        <a:ln w="952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ea typeface="ＭＳ Ｐゴシック" pitchFamily="50" charset="-128"/>
            <a:cs typeface="Times New Roman" pitchFamily="18" charset="0"/>
            <a:sym typeface="Symbol" pitchFamily="18" charset="2"/>
          </a:defRPr>
        </a:defPPr>
      </a:lstStyle>
    </a:lnDef>
  </a:objectDefaults>
  <a:extraClrSchemeLst>
    <a:extraClrScheme>
      <a:clrScheme name="usdi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usdi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usdi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usdi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2667</TotalTime>
  <Words>2352</Words>
  <Application>Microsoft PowerPoint</Application>
  <PresentationFormat>On-screen Show (4:3)</PresentationFormat>
  <Paragraphs>214</Paragraphs>
  <Slides>35</Slides>
  <Notes>0</Notes>
  <HiddenSlides>15</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usdi</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cnrg-itb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Ahmad Fatoni</cp:lastModifiedBy>
  <cp:revision>183</cp:revision>
  <dcterms:created xsi:type="dcterms:W3CDTF">2006-06-05T02:42:12Z</dcterms:created>
  <dcterms:modified xsi:type="dcterms:W3CDTF">2011-06-26T06:36:14Z</dcterms:modified>
</cp:coreProperties>
</file>